
<file path=[Content_Types].xml><?xml version="1.0" encoding="utf-8"?>
<Types xmlns="http://schemas.openxmlformats.org/package/2006/content-types">
  <Override PartName="/ppt/theme/themeOverride12.xml" ContentType="application/vnd.openxmlformats-officedocument.themeOverride+xml"/>
  <Override PartName="/ppt/diagrams/drawing2.xml" ContentType="application/vnd.ms-office.drawingml.diagramDrawing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style18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6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charts/colors9.xml" ContentType="application/vnd.ms-office.chartcolorstyle+xml"/>
  <Override PartName="/ppt/charts/style14.xml" ContentType="application/vnd.ms-office.chart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charts/style21.xml" ContentType="application/vnd.ms-office.chartstyle+xml"/>
  <Override PartName="/ppt/charts/colors17.xml" ContentType="application/vnd.ms-office.chartcolorstyle+xml"/>
  <Override PartName="/ppt/charts/colors19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olors5.xml" ContentType="application/vnd.ms-office.chartcolor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charts/style19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2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3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FF66CC"/>
    <a:srgbClr val="0000FF"/>
    <a:srgbClr val="FF0066"/>
    <a:srgbClr val="050EBB"/>
    <a:srgbClr val="FF3399"/>
    <a:srgbClr val="34FCCC"/>
    <a:srgbClr val="046F7A"/>
    <a:srgbClr val="3608B8"/>
    <a:srgbClr val="72C6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 snapToGrid="0">
      <p:cViewPr>
        <p:scale>
          <a:sx n="90" d="100"/>
          <a:sy n="90" d="100"/>
        </p:scale>
        <p:origin x="1632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6.xml"/><Relationship Id="rId4" Type="http://schemas.microsoft.com/office/2011/relationships/chartStyle" Target="style15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7.xml"/><Relationship Id="rId4" Type="http://schemas.microsoft.com/office/2011/relationships/chartStyle" Target="style16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8.xml"/><Relationship Id="rId4" Type="http://schemas.microsoft.com/office/2011/relationships/chartStyle" Target="style17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9.xml"/><Relationship Id="rId4" Type="http://schemas.microsoft.com/office/2011/relationships/chartStyle" Target="style18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0.xml"/><Relationship Id="rId4" Type="http://schemas.microsoft.com/office/2011/relationships/chartStyle" Target="style1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12.xml"/><Relationship Id="rId4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1" Type="http://schemas.openxmlformats.org/officeDocument/2006/relationships/package" Target="../embeddings/_____Microsoft_Office_Excel4.xlsx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1.xml"/><Relationship Id="rId4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2.xml"/><Relationship Id="rId4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3.xml"/><Relationship Id="rId4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4.xml"/><Relationship Id="rId4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5.xml"/><Relationship Id="rId4" Type="http://schemas.microsoft.com/office/2011/relationships/chartStyle" Target="style1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"/>
  <c:chart>
    <c:title>
      <c:layout/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14862.4</c:v>
                </c:pt>
                <c:pt idx="1">
                  <c:v>23155.3</c:v>
                </c:pt>
                <c:pt idx="2">
                  <c:v>14474.9</c:v>
                </c:pt>
                <c:pt idx="3">
                  <c:v>14467.1</c:v>
                </c:pt>
                <c:pt idx="4">
                  <c:v>14718.1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BA-4212-8253-A8CE31E83D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15283.2</c:v>
                </c:pt>
                <c:pt idx="1">
                  <c:v>22806.5</c:v>
                </c:pt>
                <c:pt idx="2">
                  <c:v>14474.9</c:v>
                </c:pt>
                <c:pt idx="3">
                  <c:v>14467.1</c:v>
                </c:pt>
                <c:pt idx="4">
                  <c:v>14718.1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BA-4212-8253-A8CE31E83DBA}"/>
            </c:ext>
          </c:extLst>
        </c:ser>
        <c:gapWidth val="75"/>
        <c:shape val="box"/>
        <c:axId val="131495424"/>
        <c:axId val="131496960"/>
        <c:axId val="0"/>
      </c:bar3DChart>
      <c:catAx>
        <c:axId val="131495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1496960"/>
        <c:crosses val="autoZero"/>
        <c:auto val="1"/>
        <c:lblAlgn val="ctr"/>
        <c:lblOffset val="100"/>
      </c:catAx>
      <c:valAx>
        <c:axId val="131496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1495424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Pt>
            <c:idx val="1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A3-4311-9348-7F6CCD0D6101}"/>
              </c:ext>
            </c:extLst>
          </c:dPt>
          <c:dLbls>
            <c:dLbl>
              <c:idx val="0"/>
              <c:layout>
                <c:manualLayout>
                  <c:x val="1.3468013468013521E-2"/>
                  <c:y val="-0.2046035805626598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A3-4311-9348-7F6CCD0D610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A3-4311-9348-7F6CCD0D6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274.5</c:v>
                </c:pt>
                <c:pt idx="1">
                  <c:v>329.6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A3-4311-9348-7F6CCD0D6101}"/>
            </c:ext>
          </c:extLst>
        </c:ser>
        <c:dLbls>
          <c:showVal val="1"/>
        </c:dLbls>
        <c:shape val="box"/>
        <c:axId val="193310080"/>
        <c:axId val="193332352"/>
        <c:axId val="0"/>
      </c:bar3DChart>
      <c:catAx>
        <c:axId val="19331008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93332352"/>
        <c:crosses val="autoZero"/>
        <c:auto val="1"/>
        <c:lblAlgn val="ctr"/>
        <c:lblOffset val="100"/>
      </c:catAx>
      <c:valAx>
        <c:axId val="193332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31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Pt>
            <c:idx val="1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E0-407D-A36C-81108A10FFCB}"/>
              </c:ext>
            </c:extLst>
          </c:dPt>
          <c:dLbls>
            <c:dLbl>
              <c:idx val="0"/>
              <c:layout>
                <c:manualLayout>
                  <c:x val="8.8008800880088767E-3"/>
                  <c:y val="-9.52380952380952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E0-407D-A36C-81108A10FFCB}"/>
                </c:ext>
              </c:extLst>
            </c:dLbl>
            <c:dLbl>
              <c:idx val="1"/>
              <c:layout>
                <c:manualLayout>
                  <c:x val="9.2409240924092348E-2"/>
                  <c:y val="-0.374149659863945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E0-407D-A36C-81108A10FF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5312.3</c:v>
                </c:pt>
                <c:pt idx="1">
                  <c:v>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E0-407D-A36C-81108A10FFCB}"/>
            </c:ext>
          </c:extLst>
        </c:ser>
        <c:dLbls>
          <c:showVal val="1"/>
        </c:dLbls>
        <c:shape val="box"/>
        <c:axId val="193388928"/>
        <c:axId val="193390464"/>
        <c:axId val="0"/>
      </c:bar3DChart>
      <c:catAx>
        <c:axId val="1933889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93390464"/>
        <c:crosses val="autoZero"/>
        <c:auto val="1"/>
        <c:lblAlgn val="ctr"/>
        <c:lblOffset val="100"/>
      </c:catAx>
      <c:valAx>
        <c:axId val="193390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38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уровня бюджетной обеспеченности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dPt>
            <c:idx val="1"/>
            <c:spPr>
              <a:solidFill>
                <a:srgbClr val="F12FE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39-47C1-A5CF-8385F7944577}"/>
              </c:ext>
            </c:extLst>
          </c:dPt>
          <c:dLbls>
            <c:dLbl>
              <c:idx val="0"/>
              <c:layout>
                <c:manualLayout>
                  <c:x val="2.7027027027027323E-2"/>
                  <c:y val="-0.164609053497942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39-47C1-A5CF-8385F7944577}"/>
                </c:ext>
              </c:extLst>
            </c:dLbl>
            <c:dLbl>
              <c:idx val="1"/>
              <c:layout>
                <c:manualLayout>
                  <c:x val="9.4594594594596237E-2"/>
                  <c:y val="-0.246913580246915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39-47C1-A5CF-8385F7944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2169.4</c:v>
                </c:pt>
                <c:pt idx="1">
                  <c:v>2788.7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39-47C1-A5CF-8385F7944577}"/>
            </c:ext>
          </c:extLst>
        </c:ser>
        <c:dLbls>
          <c:showVal val="1"/>
        </c:dLbls>
        <c:shape val="box"/>
        <c:axId val="193450368"/>
        <c:axId val="193451904"/>
        <c:axId val="0"/>
      </c:bar3DChart>
      <c:catAx>
        <c:axId val="19345036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93451904"/>
        <c:crosses val="autoZero"/>
        <c:auto val="1"/>
        <c:lblAlgn val="ctr"/>
        <c:lblOffset val="100"/>
      </c:catAx>
      <c:valAx>
        <c:axId val="193451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9345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07-4029-ADF0-0E7EAAF74225}"/>
              </c:ext>
            </c:extLst>
          </c:dPt>
          <c:dLbls>
            <c:dLbl>
              <c:idx val="0"/>
              <c:layout>
                <c:manualLayout>
                  <c:x val="9.3137254901960786E-2"/>
                  <c:y val="-0.2633744855967105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07-4029-ADF0-0E7EAAF74225}"/>
                </c:ext>
              </c:extLst>
            </c:dLbl>
            <c:dLbl>
              <c:idx val="1"/>
              <c:layout>
                <c:manualLayout>
                  <c:x val="0.11274509803921577"/>
                  <c:y val="-0.1755829903978066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407-4029-ADF0-0E7EAAF74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9.1</c:v>
                </c:pt>
                <c:pt idx="1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07-4029-ADF0-0E7EAAF74225}"/>
            </c:ext>
          </c:extLst>
        </c:ser>
        <c:dLbls>
          <c:showVal val="1"/>
        </c:dLbls>
        <c:shape val="box"/>
        <c:axId val="193585536"/>
        <c:axId val="193587072"/>
        <c:axId val="0"/>
      </c:bar3DChart>
      <c:catAx>
        <c:axId val="19358553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93587072"/>
        <c:crosses val="autoZero"/>
        <c:auto val="1"/>
        <c:lblAlgn val="ctr"/>
        <c:lblOffset val="100"/>
      </c:catAx>
      <c:valAx>
        <c:axId val="193587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8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Иные межбюджетные трансферты</a:t>
            </a:r>
            <a:endParaRPr lang="ru-RU" dirty="0"/>
          </a:p>
        </c:rich>
      </c:tx>
      <c:layout>
        <c:manualLayout>
          <c:xMode val="edge"/>
          <c:yMode val="edge"/>
          <c:x val="0.54345204651919665"/>
          <c:y val="4.5267093674369201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3289596107878856"/>
          <c:y val="0.47157024538091763"/>
          <c:w val="0.46710403892121627"/>
          <c:h val="0.2882985156908123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7F-41B4-AD43-AA8BAE2A80DE}"/>
              </c:ext>
            </c:extLst>
          </c:dPt>
          <c:dLbls>
            <c:dLbl>
              <c:idx val="0"/>
              <c:layout>
                <c:manualLayout>
                  <c:x val="9.3137254901960786E-2"/>
                  <c:y val="-0.2633744855967105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7F-41B4-AD43-AA8BAE2A80DE}"/>
                </c:ext>
              </c:extLst>
            </c:dLbl>
            <c:dLbl>
              <c:idx val="1"/>
              <c:layout>
                <c:manualLayout>
                  <c:x val="0.11274509803921577"/>
                  <c:y val="-0.1755829903978066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7F-41B4-AD43-AA8BAE2A8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2023год</c:v>
                </c:pt>
                <c:pt idx="1">
                  <c:v>2024год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3677.3</c:v>
                </c:pt>
                <c:pt idx="1">
                  <c:v>3086.6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7F-41B4-AD43-AA8BAE2A80DE}"/>
            </c:ext>
          </c:extLst>
        </c:ser>
        <c:dLbls>
          <c:showVal val="1"/>
        </c:dLbls>
        <c:shape val="box"/>
        <c:axId val="193237376"/>
        <c:axId val="193238912"/>
        <c:axId val="0"/>
      </c:bar3DChart>
      <c:catAx>
        <c:axId val="1932373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93238912"/>
        <c:crosses val="autoZero"/>
        <c:auto val="1"/>
        <c:lblAlgn val="ctr"/>
        <c:lblOffset val="100"/>
      </c:catAx>
      <c:valAx>
        <c:axId val="193238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9323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305342228207778"/>
          <c:y val="0.78495457251111678"/>
          <c:w val="0.31512970592439637"/>
          <c:h val="0.1546893025897309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rgbClr val="3333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48-48AB-9452-C2D313254B9B}"/>
              </c:ext>
            </c:extLst>
          </c:dPt>
          <c:dPt>
            <c:idx val="1"/>
            <c:spPr>
              <a:solidFill>
                <a:srgbClr val="3333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48-48AB-9452-C2D313254B9B}"/>
              </c:ext>
            </c:extLst>
          </c:dPt>
          <c:dLbls>
            <c:dLbl>
              <c:idx val="1"/>
              <c:layout>
                <c:manualLayout>
                  <c:x val="-0.33982629775445722"/>
                  <c:y val="-0.19273696458045841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48-48AB-9452-C2D313254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Собственные 7989</c:v>
                </c:pt>
                <c:pt idx="1">
                  <c:v>Безвозмездные 6485,9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0.55200000000000005</c:v>
                </c:pt>
                <c:pt idx="1">
                  <c:v>0.501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48-48AB-9452-C2D313254B9B}"/>
            </c:ext>
          </c:extLst>
        </c:ser>
        <c:dLbls>
          <c:showVal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16765091863519"/>
          <c:y val="0.41199258597830235"/>
          <c:w val="0.30683234908136481"/>
          <c:h val="0.239691533403685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92323533685673"/>
          <c:y val="0.11043166128514546"/>
          <c:w val="0.75412541254126286"/>
          <c:h val="0.561174018614295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00FF"/>
            </a:solidFill>
          </c:spPr>
          <c:dPt>
            <c:idx val="0"/>
            <c:explosion val="1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A6-4634-8BB4-1C58BECF5A2F}"/>
              </c:ext>
            </c:extLst>
          </c:dPt>
          <c:dPt>
            <c:idx val="1"/>
            <c:spPr>
              <a:solidFill>
                <a:srgbClr val="00FF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A6-4634-8BB4-1C58BECF5A2F}"/>
              </c:ext>
            </c:extLst>
          </c:dPt>
          <c:dPt>
            <c:idx val="2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A6-4634-8BB4-1C58BECF5A2F}"/>
              </c:ext>
            </c:extLst>
          </c:dPt>
          <c:dPt>
            <c:idx val="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A6-4634-8BB4-1C58BECF5A2F}"/>
              </c:ext>
            </c:extLst>
          </c:dPt>
          <c:dPt>
            <c:idx val="4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A6-4634-8BB4-1C58BECF5A2F}"/>
              </c:ext>
            </c:extLst>
          </c:dPt>
          <c:dPt>
            <c:idx val="5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BA6-4634-8BB4-1C58BECF5A2F}"/>
              </c:ext>
            </c:extLst>
          </c:dPt>
          <c:dPt>
            <c:idx val="6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BA6-4634-8BB4-1C58BECF5A2F}"/>
              </c:ext>
            </c:extLst>
          </c:dPt>
          <c:dPt>
            <c:idx val="7"/>
            <c:spPr>
              <a:solidFill>
                <a:srgbClr val="F12FE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BA6-4634-8BB4-1C58BECF5A2F}"/>
              </c:ext>
            </c:extLst>
          </c:dPt>
          <c:dPt>
            <c:idx val="8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BA6-4634-8BB4-1C58BECF5A2F}"/>
              </c:ext>
            </c:extLst>
          </c:dPt>
          <c:dPt>
            <c:idx val="9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BA6-4634-8BB4-1C58BECF5A2F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вопросы-8256,6</c:v>
                </c:pt>
                <c:pt idx="1">
                  <c:v>Национальная оборона-329,6</c:v>
                </c:pt>
                <c:pt idx="2">
                  <c:v>Национальнаябезопасность и правоохран деят-801,7</c:v>
                </c:pt>
                <c:pt idx="3">
                  <c:v>Национальная экономика-2892,9</c:v>
                </c:pt>
                <c:pt idx="4">
                  <c:v>ЖКХ-895,8</c:v>
                </c:pt>
                <c:pt idx="5">
                  <c:v>Молодежная политика 10,0</c:v>
                </c:pt>
                <c:pt idx="6">
                  <c:v>Культура-1231,3</c:v>
                </c:pt>
                <c:pt idx="7">
                  <c:v>Социальная политика-48,0</c:v>
                </c:pt>
                <c:pt idx="8">
                  <c:v>Спорт-9,0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0.56999999999999995</c:v>
                </c:pt>
                <c:pt idx="1">
                  <c:v>2.3E-2</c:v>
                </c:pt>
                <c:pt idx="2">
                  <c:v>5.5000000000000014E-2</c:v>
                </c:pt>
                <c:pt idx="3">
                  <c:v>0.2</c:v>
                </c:pt>
                <c:pt idx="4">
                  <c:v>6.200000000000002E-2</c:v>
                </c:pt>
                <c:pt idx="5">
                  <c:v>1.0000000000000005E-3</c:v>
                </c:pt>
                <c:pt idx="6">
                  <c:v>8.5000000000000006E-2</c:v>
                </c:pt>
                <c:pt idx="7">
                  <c:v>3.0000000000000009E-3</c:v>
                </c:pt>
                <c:pt idx="8">
                  <c:v>1.0000000000000005E-3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BA6-4634-8BB4-1C58BECF5A2F}"/>
            </c:ext>
          </c:extLst>
        </c:ser>
        <c:dLbls>
          <c:showVal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5348837775529667E-2"/>
          <c:y val="0.60257733017226656"/>
          <c:w val="0.68409956336691213"/>
          <c:h val="0.3974226698277398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0066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495322127092222E-2"/>
          <c:y val="3.5139593492686166E-2"/>
          <c:w val="0.90409728665255862"/>
          <c:h val="0.7721784630774646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7765,3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7767,7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7765.3</c:v>
                </c:pt>
                <c:pt idx="1">
                  <c:v>7767.7</c:v>
                </c:pt>
                <c:pt idx="2">
                  <c:v>7676</c:v>
                </c:pt>
                <c:pt idx="3">
                  <c:v>7769</c:v>
                </c:pt>
                <c:pt idx="4">
                  <c:v>8016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3-4491-9358-1016A81114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1615,0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4.13294277566489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3782,3</a:t>
                    </a:r>
                  </a:p>
                  <a:p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0"/>
                  <c:y val="-7.983056882198741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91E0-45B1-AB38-8071A4DC14E0}"/>
                </c:ext>
              </c:extLst>
            </c:dLbl>
            <c:dLbl>
              <c:idx val="3"/>
              <c:layout>
                <c:manualLayout>
                  <c:x val="4.1329427756649001E-3"/>
                  <c:y val="-8.2681660565629728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FE0-46B0-AA07-5346DB03EE5E}"/>
                </c:ext>
              </c:extLst>
            </c:dLbl>
            <c:dLbl>
              <c:idx val="4"/>
              <c:layout>
                <c:manualLayout>
                  <c:x val="2.7552951837764611E-3"/>
                  <c:y val="-7.983056882198741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FE0-46B0-AA07-5346DB03EE5E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1615</c:v>
                </c:pt>
                <c:pt idx="1">
                  <c:v>3782.3</c:v>
                </c:pt>
                <c:pt idx="2">
                  <c:v>313</c:v>
                </c:pt>
                <c:pt idx="3">
                  <c:v>313</c:v>
                </c:pt>
                <c:pt idx="4">
                  <c:v>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23-4491-9358-1016A8111466}"/>
            </c:ext>
          </c:extLst>
        </c:ser>
        <c:dLbls>
          <c:showVal val="1"/>
        </c:dLbls>
        <c:overlap val="100"/>
        <c:axId val="185835520"/>
        <c:axId val="185838592"/>
      </c:barChart>
      <c:catAx>
        <c:axId val="1858355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5838592"/>
        <c:crosses val="autoZero"/>
        <c:auto val="1"/>
        <c:lblAlgn val="ctr"/>
        <c:lblOffset val="100"/>
      </c:catAx>
      <c:valAx>
        <c:axId val="1858385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5835520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6614546921457184"/>
          <c:y val="0"/>
          <c:w val="0.45208784939680952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7"/>
                <c:pt idx="0">
                  <c:v>НДФЛ</c:v>
                </c:pt>
                <c:pt idx="1">
                  <c:v>Налог на имущество физ лиц</c:v>
                </c:pt>
                <c:pt idx="2">
                  <c:v>земельный налог юрлиц</c:v>
                </c:pt>
                <c:pt idx="3">
                  <c:v>земельный налог физ лиц</c:v>
                </c:pt>
                <c:pt idx="4">
                  <c:v>ЕСХН</c:v>
                </c:pt>
                <c:pt idx="5">
                  <c:v>Доходы от использования имущества</c:v>
                </c:pt>
                <c:pt idx="6">
                  <c:v>Доходы от продажи земли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2240</c:v>
                </c:pt>
                <c:pt idx="1">
                  <c:v>700</c:v>
                </c:pt>
                <c:pt idx="2">
                  <c:v>2530</c:v>
                </c:pt>
                <c:pt idx="3">
                  <c:v>1900</c:v>
                </c:pt>
                <c:pt idx="4">
                  <c:v>306</c:v>
                </c:pt>
                <c:pt idx="5">
                  <c:v>113</c:v>
                </c:pt>
                <c:pt idx="6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D2-4147-928F-C62402F9E5C2}"/>
            </c:ext>
          </c:extLst>
        </c:ser>
        <c:dLbls>
          <c:showVal val="1"/>
        </c:dLbls>
        <c:firstSliceAng val="0"/>
      </c:pieChart>
    </c:plotArea>
    <c:legend>
      <c:legendPos val="b"/>
      <c:layout>
        <c:manualLayout>
          <c:xMode val="edge"/>
          <c:yMode val="edge"/>
          <c:x val="4.3202656673913507E-2"/>
          <c:y val="0.31784401949756563"/>
          <c:w val="0.37537123270341782"/>
          <c:h val="0.61965598050243764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4.6296296296295903E-3"/>
                  <c:y val="-0.218253968253968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D1-4331-953C-2CA231967A61}"/>
                </c:ext>
              </c:extLst>
            </c:dLbl>
            <c:dLbl>
              <c:idx val="1"/>
              <c:layout>
                <c:manualLayout>
                  <c:x val="2.0597801553498468E-2"/>
                  <c:y val="-0.2310627528362764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09579266663523"/>
                      <c:h val="8.14656079382482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D1-4331-953C-2CA231967A61}"/>
                </c:ext>
              </c:extLst>
            </c:dLbl>
            <c:dLbl>
              <c:idx val="2"/>
              <c:layout>
                <c:manualLayout>
                  <c:x val="1.3888888888888966E-2"/>
                  <c:y val="-0.2619047619047673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D1-4331-953C-2CA231967A61}"/>
                </c:ext>
              </c:extLst>
            </c:dLbl>
            <c:dLbl>
              <c:idx val="3"/>
              <c:layout>
                <c:manualLayout>
                  <c:x val="1.2974051896207798E-2"/>
                  <c:y val="-0.34101857520975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8602794411177641E-2"/>
                      <c:h val="5.80872011251758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4D1-4331-953C-2CA231967A61}"/>
                </c:ext>
              </c:extLst>
            </c:dLbl>
            <c:dLbl>
              <c:idx val="4"/>
              <c:layout>
                <c:manualLayout>
                  <c:x val="7.4794819809201454E-2"/>
                  <c:y val="-0.4367088607594985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4D1-4331-953C-2CA231967A61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 г.</c:v>
                </c:pt>
                <c:pt idx="2">
                  <c:v>2024г.</c:v>
                </c:pt>
                <c:pt idx="3">
                  <c:v>2025 г.</c:v>
                </c:pt>
                <c:pt idx="4">
                  <c:v>2026г.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2110.5</c:v>
                </c:pt>
                <c:pt idx="1">
                  <c:v>1930.8</c:v>
                </c:pt>
                <c:pt idx="2">
                  <c:v>2240</c:v>
                </c:pt>
                <c:pt idx="3">
                  <c:v>2297</c:v>
                </c:pt>
                <c:pt idx="4">
                  <c:v>2458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D1-4331-953C-2CA231967A61}"/>
            </c:ext>
          </c:extLst>
        </c:ser>
        <c:dLbls>
          <c:showVal val="1"/>
        </c:dLbls>
        <c:shape val="box"/>
        <c:axId val="185434880"/>
        <c:axId val="185436416"/>
        <c:axId val="0"/>
      </c:bar3DChart>
      <c:catAx>
        <c:axId val="1854348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5436416"/>
        <c:crosses val="autoZero"/>
        <c:auto val="1"/>
        <c:lblAlgn val="ctr"/>
        <c:lblOffset val="100"/>
      </c:catAx>
      <c:valAx>
        <c:axId val="185436416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85434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Pt>
            <c:idx val="1"/>
            <c:spPr>
              <a:solidFill>
                <a:srgbClr val="A50B7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DC-49BA-8118-A3ED6CC83928}"/>
              </c:ext>
            </c:extLst>
          </c:dPt>
          <c:dPt>
            <c:idx val="2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DC-49BA-8118-A3ED6CC83928}"/>
              </c:ext>
            </c:extLst>
          </c:dPt>
          <c:dPt>
            <c:idx val="3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DC-49BA-8118-A3ED6CC83928}"/>
              </c:ext>
            </c:extLst>
          </c:dPt>
          <c:dPt>
            <c:idx val="4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DC-49BA-8118-A3ED6CC83928}"/>
              </c:ext>
            </c:extLst>
          </c:dPt>
          <c:dLbls>
            <c:dLbl>
              <c:idx val="0"/>
              <c:layout>
                <c:manualLayout>
                  <c:x val="1.2612612612612621E-2"/>
                  <c:y val="-0.321285140562249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DC-49BA-8118-A3ED6CC83928}"/>
                </c:ext>
              </c:extLst>
            </c:dLbl>
            <c:dLbl>
              <c:idx val="1"/>
              <c:layout>
                <c:manualLayout>
                  <c:x val="1.8018018018018021E-2"/>
                  <c:y val="-0.3775100401606469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DC-49BA-8118-A3ED6CC83928}"/>
                </c:ext>
              </c:extLst>
            </c:dLbl>
            <c:dLbl>
              <c:idx val="2"/>
              <c:layout>
                <c:manualLayout>
                  <c:x val="2.1621621621621602E-2"/>
                  <c:y val="-0.4149933065595716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DC-49BA-8118-A3ED6CC83928}"/>
                </c:ext>
              </c:extLst>
            </c:dLbl>
            <c:dLbl>
              <c:idx val="3"/>
              <c:layout>
                <c:manualLayout>
                  <c:x val="3.6036036036035904E-2"/>
                  <c:y val="-0.4497991967871485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DC-49BA-8118-A3ED6CC83928}"/>
                </c:ext>
              </c:extLst>
            </c:dLbl>
            <c:dLbl>
              <c:idx val="4"/>
              <c:layout>
                <c:manualLayout>
                  <c:x val="5.9459459459459324E-2"/>
                  <c:y val="-0.4605087014725596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DC-49BA-8118-A3ED6CC83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668.8</c:v>
                </c:pt>
                <c:pt idx="1">
                  <c:v>722.7</c:v>
                </c:pt>
                <c:pt idx="2">
                  <c:v>700</c:v>
                </c:pt>
                <c:pt idx="3">
                  <c:v>700</c:v>
                </c:pt>
                <c:pt idx="4">
                  <c:v>720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ADC-49BA-8118-A3ED6CC83928}"/>
            </c:ext>
          </c:extLst>
        </c:ser>
        <c:shape val="box"/>
        <c:axId val="185564160"/>
        <c:axId val="185570048"/>
        <c:axId val="0"/>
      </c:bar3DChart>
      <c:catAx>
        <c:axId val="185564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70048"/>
        <c:crosses val="autoZero"/>
        <c:auto val="1"/>
        <c:lblAlgn val="ctr"/>
        <c:lblOffset val="100"/>
      </c:catAx>
      <c:valAx>
        <c:axId val="1855700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6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B7D"/>
            </a:solidFill>
            <a:ln>
              <a:noFill/>
            </a:ln>
            <a:effectLst/>
            <a:sp3d/>
          </c:spPr>
          <c:dPt>
            <c:idx val="1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1F-4F4B-B908-8FDE923C159A}"/>
              </c:ext>
            </c:extLst>
          </c:dPt>
          <c:dPt>
            <c:idx val="2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1F-4F4B-B908-8FDE923C159A}"/>
              </c:ext>
            </c:extLst>
          </c:dPt>
          <c:dPt>
            <c:idx val="3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1F-4F4B-B908-8FDE923C159A}"/>
              </c:ext>
            </c:extLst>
          </c:dPt>
          <c:dPt>
            <c:idx val="4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1F-4F4B-B908-8FDE923C159A}"/>
              </c:ext>
            </c:extLst>
          </c:dPt>
          <c:dLbls>
            <c:dLbl>
              <c:idx val="0"/>
              <c:layout>
                <c:manualLayout>
                  <c:x val="1.0624169986719801E-2"/>
                  <c:y val="-0.2671523982999393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31F-4F4B-B908-8FDE923C159A}"/>
                </c:ext>
              </c:extLst>
            </c:dLbl>
            <c:dLbl>
              <c:idx val="1"/>
              <c:layout>
                <c:manualLayout>
                  <c:x val="1.4165559982293055E-2"/>
                  <c:y val="-0.2914389799635745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1F-4F4B-B908-8FDE923C159A}"/>
                </c:ext>
              </c:extLst>
            </c:dLbl>
            <c:dLbl>
              <c:idx val="2"/>
              <c:layout>
                <c:manualLayout>
                  <c:x val="2.8331119964586041E-2"/>
                  <c:y val="-0.3181542197935668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1F-4F4B-B908-8FDE923C159A}"/>
                </c:ext>
              </c:extLst>
            </c:dLbl>
            <c:dLbl>
              <c:idx val="3"/>
              <c:layout>
                <c:manualLayout>
                  <c:x val="2.8331119964586111E-2"/>
                  <c:y val="-0.4687310261080725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1F-4F4B-B908-8FDE923C159A}"/>
                </c:ext>
              </c:extLst>
            </c:dLbl>
            <c:dLbl>
              <c:idx val="4"/>
              <c:layout>
                <c:manualLayout>
                  <c:x val="6.9057104913678932E-2"/>
                  <c:y val="-0.4784456587735276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1F-4F4B-B908-8FDE923C1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4486</c:v>
                </c:pt>
                <c:pt idx="1">
                  <c:v>4691</c:v>
                </c:pt>
                <c:pt idx="2" formatCode="0.0">
                  <c:v>4430</c:v>
                </c:pt>
                <c:pt idx="3">
                  <c:v>4430</c:v>
                </c:pt>
                <c:pt idx="4" formatCode="0.0">
                  <c:v>4430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31F-4F4B-B908-8FDE923C159A}"/>
            </c:ext>
          </c:extLst>
        </c:ser>
        <c:shape val="box"/>
        <c:axId val="185374592"/>
        <c:axId val="185447936"/>
        <c:axId val="0"/>
      </c:bar3DChart>
      <c:catAx>
        <c:axId val="185374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447936"/>
        <c:crosses val="autoZero"/>
        <c:auto val="1"/>
        <c:lblAlgn val="ctr"/>
        <c:lblOffset val="100"/>
      </c:catAx>
      <c:valAx>
        <c:axId val="185447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37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B7D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A9-4932-82C8-6FBD22EC6F3A}"/>
              </c:ext>
            </c:extLst>
          </c:dPt>
          <c:dPt>
            <c:idx val="2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A9-4932-82C8-6FBD22EC6F3A}"/>
              </c:ext>
            </c:extLst>
          </c:dPt>
          <c:dPt>
            <c:idx val="3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A9-4932-82C8-6FBD22EC6F3A}"/>
              </c:ext>
            </c:extLst>
          </c:dPt>
          <c:dPt>
            <c:idx val="4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A9-4932-82C8-6FBD22EC6F3A}"/>
              </c:ext>
            </c:extLst>
          </c:dPt>
          <c:dLbls>
            <c:dLbl>
              <c:idx val="0"/>
              <c:layout>
                <c:manualLayout>
                  <c:x val="2.5188916876574596E-2"/>
                  <c:y val="-0.460111317254174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A9-4932-82C8-6FBD22EC6F3A}"/>
                </c:ext>
              </c:extLst>
            </c:dLbl>
            <c:dLbl>
              <c:idx val="1"/>
              <c:layout>
                <c:manualLayout>
                  <c:x val="3.190596137699421E-2"/>
                  <c:y val="-0.4625850340136054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8A9-4932-82C8-6FBD22EC6F3A}"/>
                </c:ext>
              </c:extLst>
            </c:dLbl>
            <c:dLbl>
              <c:idx val="2"/>
              <c:layout>
                <c:manualLayout>
                  <c:x val="3.5264483627204031E-2"/>
                  <c:y val="-0.4378478664192982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A9-4932-82C8-6FBD22EC6F3A}"/>
                </c:ext>
              </c:extLst>
            </c:dLbl>
            <c:dLbl>
              <c:idx val="3"/>
              <c:layout>
                <c:manualLayout>
                  <c:x val="1.6792611251049581E-3"/>
                  <c:y val="-0.1335807050092765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A9-4932-82C8-6FBD22EC6F3A}"/>
                </c:ext>
              </c:extLst>
            </c:dLbl>
            <c:dLbl>
              <c:idx val="4"/>
              <c:layout>
                <c:manualLayout>
                  <c:x val="3.0226700251888908E-2"/>
                  <c:y val="-7.42115027829313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A9-4932-82C8-6FBD22EC6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1551.4</c:v>
                </c:pt>
                <c:pt idx="1">
                  <c:v>3563.2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8A9-4932-82C8-6FBD22EC6F3A}"/>
            </c:ext>
          </c:extLst>
        </c:ser>
        <c:dLbls>
          <c:showVal val="1"/>
        </c:dLbls>
        <c:shape val="box"/>
        <c:axId val="185836288"/>
        <c:axId val="187565952"/>
        <c:axId val="0"/>
      </c:bar3DChart>
      <c:catAx>
        <c:axId val="185836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565952"/>
        <c:crosses val="autoZero"/>
        <c:auto val="1"/>
        <c:lblAlgn val="ctr"/>
        <c:lblOffset val="100"/>
      </c:catAx>
      <c:valAx>
        <c:axId val="187565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83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dPt>
            <c:idx val="1"/>
            <c:spPr>
              <a:solidFill>
                <a:srgbClr val="A50B7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3B-4880-A6F7-05E69C887E9B}"/>
              </c:ext>
            </c:extLst>
          </c:dPt>
          <c:dPt>
            <c:idx val="2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3B-4880-A6F7-05E69C887E9B}"/>
              </c:ext>
            </c:extLst>
          </c:dPt>
          <c:dPt>
            <c:idx val="3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3B-4880-A6F7-05E69C887E9B}"/>
              </c:ext>
            </c:extLst>
          </c:dPt>
          <c:dPt>
            <c:idx val="4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3B-4880-A6F7-05E69C887E9B}"/>
              </c:ext>
            </c:extLst>
          </c:dPt>
          <c:dLbls>
            <c:dLbl>
              <c:idx val="0"/>
              <c:layout>
                <c:manualLayout>
                  <c:x val="1.9826517967781943E-2"/>
                  <c:y val="-0.3339907955292633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13B-4880-A6F7-05E69C887E9B}"/>
                </c:ext>
              </c:extLst>
            </c:dLbl>
            <c:dLbl>
              <c:idx val="1"/>
              <c:layout>
                <c:manualLayout>
                  <c:x val="5.1218504750103304E-2"/>
                  <c:y val="-0.457593688362919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3B-4880-A6F7-05E69C887E9B}"/>
                </c:ext>
              </c:extLst>
            </c:dLbl>
            <c:dLbl>
              <c:idx val="2"/>
              <c:layout>
                <c:manualLayout>
                  <c:x val="3.469640644361828E-2"/>
                  <c:y val="-0.278763971071666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3B-4880-A6F7-05E69C887E9B}"/>
                </c:ext>
              </c:extLst>
            </c:dLbl>
            <c:dLbl>
              <c:idx val="3"/>
              <c:layout>
                <c:manualLayout>
                  <c:x val="5.2870714580751633E-2"/>
                  <c:y val="-0.3313609467455665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3B-4880-A6F7-05E69C887E9B}"/>
                </c:ext>
              </c:extLst>
            </c:dLbl>
            <c:dLbl>
              <c:idx val="4"/>
              <c:layout>
                <c:manualLayout>
                  <c:x val="4.9566294919455668E-2"/>
                  <c:y val="-0.347140039447731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3B-4880-A6F7-05E69C887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  <c:pt idx="4">
                  <c:v>2026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63.6</c:v>
                </c:pt>
                <c:pt idx="1">
                  <c:v>219.1</c:v>
                </c:pt>
                <c:pt idx="2">
                  <c:v>111</c:v>
                </c:pt>
                <c:pt idx="3">
                  <c:v>111</c:v>
                </c:pt>
                <c:pt idx="4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13B-4880-A6F7-05E69C887E9B}"/>
            </c:ext>
          </c:extLst>
        </c:ser>
        <c:dLbls>
          <c:showVal val="1"/>
        </c:dLbls>
        <c:shape val="box"/>
        <c:axId val="172319488"/>
        <c:axId val="172321024"/>
        <c:axId val="0"/>
      </c:bar3DChart>
      <c:catAx>
        <c:axId val="172319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321024"/>
        <c:crosses val="autoZero"/>
        <c:auto val="1"/>
        <c:lblAlgn val="ctr"/>
        <c:lblOffset val="100"/>
      </c:catAx>
      <c:valAx>
        <c:axId val="172321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31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(всего)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dPt>
            <c:idx val="1"/>
            <c:spPr>
              <a:solidFill>
                <a:srgbClr val="72C60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4A-4F98-91E7-BEB72F882B8E}"/>
              </c:ext>
            </c:extLst>
          </c:dPt>
          <c:dLbls>
            <c:dLbl>
              <c:idx val="0"/>
              <c:layout>
                <c:manualLayout>
                  <c:x val="4.6065259117082487E-2"/>
                  <c:y val="-0.2907580477673936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4A-4F98-91E7-BEB72F882B8E}"/>
                </c:ext>
              </c:extLst>
            </c:dLbl>
            <c:dLbl>
              <c:idx val="1"/>
              <c:layout>
                <c:manualLayout>
                  <c:x val="0.13051823416506925"/>
                  <c:y val="-0.332294911734167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4A-4F98-91E7-BEB72F882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11599.7</c:v>
                </c:pt>
                <c:pt idx="1">
                  <c:v>6485.9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54A-4F98-91E7-BEB72F882B8E}"/>
            </c:ext>
          </c:extLst>
        </c:ser>
        <c:dLbls>
          <c:showVal val="1"/>
        </c:dLbls>
        <c:shape val="box"/>
        <c:axId val="192576896"/>
        <c:axId val="192599168"/>
        <c:axId val="0"/>
      </c:bar3DChart>
      <c:catAx>
        <c:axId val="1925768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92599168"/>
        <c:crosses val="autoZero"/>
        <c:auto val="1"/>
        <c:lblAlgn val="ctr"/>
        <c:lblOffset val="100"/>
      </c:catAx>
      <c:valAx>
        <c:axId val="192599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57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6FFAC-B910-4562-A4A0-631BD93621A8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238F56-FD69-474D-9A05-30EBE01194C4}">
      <dgm:prSet phldrT="[Текст]"/>
      <dgm:spPr>
        <a:xfrm>
          <a:off x="3120390" y="1416843"/>
          <a:ext cx="2674620" cy="944562"/>
        </a:xfrm>
        <a:prstGeom prst="roundRect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Межбюджетные </a:t>
          </a:r>
          <a:r>
            <a:rPr lang="ru-RU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трасферты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1BE232A-18E6-484E-84C9-A1BF6D6D11B9}" type="parTrans" cxnId="{F74B6B29-110B-45F1-AE56-F21845C73C82}">
      <dgm:prSet/>
      <dgm:spPr/>
      <dgm:t>
        <a:bodyPr/>
        <a:lstStyle/>
        <a:p>
          <a:endParaRPr lang="ru-RU"/>
        </a:p>
      </dgm:t>
    </dgm:pt>
    <dgm:pt modelId="{AB468F59-D68C-449C-8B88-C18EFC29E921}" type="sibTrans" cxnId="{F74B6B29-110B-45F1-AE56-F21845C73C82}">
      <dgm:prSet/>
      <dgm:spPr/>
      <dgm:t>
        <a:bodyPr/>
        <a:lstStyle/>
        <a:p>
          <a:endParaRPr lang="ru-RU"/>
        </a:p>
      </dgm:t>
    </dgm:pt>
    <dgm:pt modelId="{903A1E06-04F3-4802-A549-E4DD40B5B099}">
      <dgm:prSet phldrT="[Текст]"/>
      <dgm:spPr>
        <a:xfrm rot="16200000">
          <a:off x="1284287" y="-1284287"/>
          <a:ext cx="1889125" cy="4457700"/>
        </a:xfrm>
        <a:prstGeom prst="round1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Дотации</a:t>
          </a:r>
        </a:p>
      </dgm:t>
    </dgm:pt>
    <dgm:pt modelId="{C728C641-633E-4620-8A4E-43A0DF583356}" type="parTrans" cxnId="{9C831B7E-DF3B-4E8D-88AA-E9213D25D535}">
      <dgm:prSet/>
      <dgm:spPr/>
      <dgm:t>
        <a:bodyPr/>
        <a:lstStyle/>
        <a:p>
          <a:endParaRPr lang="ru-RU"/>
        </a:p>
      </dgm:t>
    </dgm:pt>
    <dgm:pt modelId="{E2F8A839-3951-46D3-9726-04AD00D048FB}" type="sibTrans" cxnId="{9C831B7E-DF3B-4E8D-88AA-E9213D25D535}">
      <dgm:prSet/>
      <dgm:spPr/>
      <dgm:t>
        <a:bodyPr/>
        <a:lstStyle/>
        <a:p>
          <a:endParaRPr lang="ru-RU"/>
        </a:p>
      </dgm:t>
    </dgm:pt>
    <dgm:pt modelId="{37373C8F-8267-4638-9E67-DF7944394953}">
      <dgm:prSet phldrT="[Текст]"/>
      <dgm:spPr>
        <a:xfrm>
          <a:off x="4457700" y="0"/>
          <a:ext cx="4457700" cy="1889125"/>
        </a:xfrm>
        <a:prstGeom prst="round1Rect">
          <a:avLst/>
        </a:prstGeo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Субсидии</a:t>
          </a:r>
        </a:p>
      </dgm:t>
    </dgm:pt>
    <dgm:pt modelId="{414E0C78-B22E-4F52-BB29-0DFF499BA730}" type="parTrans" cxnId="{ECBF6415-2087-4AC2-A139-72690635CA57}">
      <dgm:prSet/>
      <dgm:spPr/>
      <dgm:t>
        <a:bodyPr/>
        <a:lstStyle/>
        <a:p>
          <a:endParaRPr lang="ru-RU"/>
        </a:p>
      </dgm:t>
    </dgm:pt>
    <dgm:pt modelId="{14A93105-2445-4CCB-B3A0-54DCF027B489}" type="sibTrans" cxnId="{ECBF6415-2087-4AC2-A139-72690635CA57}">
      <dgm:prSet/>
      <dgm:spPr/>
      <dgm:t>
        <a:bodyPr/>
        <a:lstStyle/>
        <a:p>
          <a:endParaRPr lang="ru-RU"/>
        </a:p>
      </dgm:t>
    </dgm:pt>
    <dgm:pt modelId="{771886F9-D9F7-4FE6-A233-77FF87BFA302}">
      <dgm:prSet phldrT="[Текст]"/>
      <dgm:spPr>
        <a:xfrm rot="10800000">
          <a:off x="0" y="1889125"/>
          <a:ext cx="4457700" cy="1889125"/>
        </a:xfrm>
        <a:prstGeom prst="round1Rect">
          <a:avLst/>
        </a:prstGeom>
        <a:gradFill rotWithShape="0">
          <a:gsLst>
            <a:gs pos="0">
              <a:srgbClr val="FFC000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Субвенции</a:t>
          </a:r>
        </a:p>
      </dgm:t>
    </dgm:pt>
    <dgm:pt modelId="{C44BAB64-2BC9-43EB-9782-8A17AF01069D}" type="parTrans" cxnId="{04EA11FA-50C3-4073-9128-D7A25AA52761}">
      <dgm:prSet/>
      <dgm:spPr/>
      <dgm:t>
        <a:bodyPr/>
        <a:lstStyle/>
        <a:p>
          <a:endParaRPr lang="ru-RU"/>
        </a:p>
      </dgm:t>
    </dgm:pt>
    <dgm:pt modelId="{594F0613-7B55-4C93-B096-57B49BB70ABA}" type="sibTrans" cxnId="{04EA11FA-50C3-4073-9128-D7A25AA52761}">
      <dgm:prSet/>
      <dgm:spPr/>
      <dgm:t>
        <a:bodyPr/>
        <a:lstStyle/>
        <a:p>
          <a:endParaRPr lang="ru-RU"/>
        </a:p>
      </dgm:t>
    </dgm:pt>
    <dgm:pt modelId="{0B9B3432-27AC-4349-B86D-D007E46B35D1}">
      <dgm:prSet phldrT="[Текст]"/>
      <dgm:spPr>
        <a:xfrm rot="5400000">
          <a:off x="5741987" y="604837"/>
          <a:ext cx="1889125" cy="4457700"/>
        </a:xfrm>
        <a:prstGeom prst="round1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Иные межбюджетные трансферты</a:t>
          </a:r>
        </a:p>
      </dgm:t>
    </dgm:pt>
    <dgm:pt modelId="{C591E4CF-D286-4866-B150-CB79FC11291D}" type="parTrans" cxnId="{47C5323C-6EB1-47C9-B549-C4DD832AAD78}">
      <dgm:prSet/>
      <dgm:spPr/>
      <dgm:t>
        <a:bodyPr/>
        <a:lstStyle/>
        <a:p>
          <a:endParaRPr lang="ru-RU"/>
        </a:p>
      </dgm:t>
    </dgm:pt>
    <dgm:pt modelId="{C6D6AF20-0E68-445E-A6DA-AE66BD2C4959}" type="sibTrans" cxnId="{47C5323C-6EB1-47C9-B549-C4DD832AAD78}">
      <dgm:prSet/>
      <dgm:spPr/>
      <dgm:t>
        <a:bodyPr/>
        <a:lstStyle/>
        <a:p>
          <a:endParaRPr lang="ru-RU"/>
        </a:p>
      </dgm:t>
    </dgm:pt>
    <dgm:pt modelId="{FAC18E0B-BDB4-41DE-974E-9EB412EA94B6}" type="pres">
      <dgm:prSet presAssocID="{83E6FFAC-B910-4562-A4A0-631BD93621A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C132F-1E29-4CF3-A445-FC84935A07F5}" type="pres">
      <dgm:prSet presAssocID="{83E6FFAC-B910-4562-A4A0-631BD93621A8}" presName="matrix" presStyleCnt="0"/>
      <dgm:spPr/>
    </dgm:pt>
    <dgm:pt modelId="{D20E5B9C-4F58-4BB6-92BE-EE47C49BDF07}" type="pres">
      <dgm:prSet presAssocID="{83E6FFAC-B910-4562-A4A0-631BD93621A8}" presName="tile1" presStyleLbl="node1" presStyleIdx="0" presStyleCnt="4"/>
      <dgm:spPr/>
      <dgm:t>
        <a:bodyPr/>
        <a:lstStyle/>
        <a:p>
          <a:endParaRPr lang="ru-RU"/>
        </a:p>
      </dgm:t>
    </dgm:pt>
    <dgm:pt modelId="{D6B605A9-9BA6-45EB-8669-05FCC8898862}" type="pres">
      <dgm:prSet presAssocID="{83E6FFAC-B910-4562-A4A0-631BD93621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145E2-FEBD-4B5F-926D-B519D776D271}" type="pres">
      <dgm:prSet presAssocID="{83E6FFAC-B910-4562-A4A0-631BD93621A8}" presName="tile2" presStyleLbl="node1" presStyleIdx="1" presStyleCnt="4"/>
      <dgm:spPr/>
      <dgm:t>
        <a:bodyPr/>
        <a:lstStyle/>
        <a:p>
          <a:endParaRPr lang="ru-RU"/>
        </a:p>
      </dgm:t>
    </dgm:pt>
    <dgm:pt modelId="{5F3820E0-CE90-499F-89C9-871015AB3983}" type="pres">
      <dgm:prSet presAssocID="{83E6FFAC-B910-4562-A4A0-631BD93621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65EC-0331-4788-B4B9-A2D6C644324C}" type="pres">
      <dgm:prSet presAssocID="{83E6FFAC-B910-4562-A4A0-631BD93621A8}" presName="tile3" presStyleLbl="node1" presStyleIdx="2" presStyleCnt="4" custLinFactNeighborX="3339" custLinFactNeighborY="1516"/>
      <dgm:spPr/>
      <dgm:t>
        <a:bodyPr/>
        <a:lstStyle/>
        <a:p>
          <a:endParaRPr lang="ru-RU"/>
        </a:p>
      </dgm:t>
    </dgm:pt>
    <dgm:pt modelId="{0BF78BBF-4FB5-4B69-BCAE-23AA28384308}" type="pres">
      <dgm:prSet presAssocID="{83E6FFAC-B910-4562-A4A0-631BD93621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1588A-5AB0-4EF3-A5CC-9C25348902FD}" type="pres">
      <dgm:prSet presAssocID="{83E6FFAC-B910-4562-A4A0-631BD93621A8}" presName="tile4" presStyleLbl="node1" presStyleIdx="3" presStyleCnt="4" custLinFactNeighborX="239" custLinFactNeighborY="3537"/>
      <dgm:spPr/>
      <dgm:t>
        <a:bodyPr/>
        <a:lstStyle/>
        <a:p>
          <a:endParaRPr lang="ru-RU"/>
        </a:p>
      </dgm:t>
    </dgm:pt>
    <dgm:pt modelId="{D22C67CC-AFE5-488A-A12F-06C73AAECC87}" type="pres">
      <dgm:prSet presAssocID="{83E6FFAC-B910-4562-A4A0-631BD93621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4C41B-0049-4D54-9B53-70C93AB95699}" type="pres">
      <dgm:prSet presAssocID="{83E6FFAC-B910-4562-A4A0-631BD93621A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C831B7E-DF3B-4E8D-88AA-E9213D25D535}" srcId="{95238F56-FD69-474D-9A05-30EBE01194C4}" destId="{903A1E06-04F3-4802-A549-E4DD40B5B099}" srcOrd="0" destOrd="0" parTransId="{C728C641-633E-4620-8A4E-43A0DF583356}" sibTransId="{E2F8A839-3951-46D3-9726-04AD00D048FB}"/>
    <dgm:cxn modelId="{35AEB243-2244-4E25-B064-97B4AC7ED2C3}" type="presOf" srcId="{0B9B3432-27AC-4349-B86D-D007E46B35D1}" destId="{8941588A-5AB0-4EF3-A5CC-9C25348902FD}" srcOrd="0" destOrd="0" presId="urn:microsoft.com/office/officeart/2005/8/layout/matrix1"/>
    <dgm:cxn modelId="{5D2911EB-30E6-4816-898A-A2A35988B29F}" type="presOf" srcId="{37373C8F-8267-4638-9E67-DF7944394953}" destId="{5F3820E0-CE90-499F-89C9-871015AB3983}" srcOrd="1" destOrd="0" presId="urn:microsoft.com/office/officeart/2005/8/layout/matrix1"/>
    <dgm:cxn modelId="{A8958335-1478-432F-B0C6-67898464568D}" type="presOf" srcId="{83E6FFAC-B910-4562-A4A0-631BD93621A8}" destId="{FAC18E0B-BDB4-41DE-974E-9EB412EA94B6}" srcOrd="0" destOrd="0" presId="urn:microsoft.com/office/officeart/2005/8/layout/matrix1"/>
    <dgm:cxn modelId="{404D2113-38D1-4119-8727-C872FC246BF8}" type="presOf" srcId="{903A1E06-04F3-4802-A549-E4DD40B5B099}" destId="{D6B605A9-9BA6-45EB-8669-05FCC8898862}" srcOrd="1" destOrd="0" presId="urn:microsoft.com/office/officeart/2005/8/layout/matrix1"/>
    <dgm:cxn modelId="{4E88D1D6-6974-444F-9A75-86272A9E0E98}" type="presOf" srcId="{37373C8F-8267-4638-9E67-DF7944394953}" destId="{5BD145E2-FEBD-4B5F-926D-B519D776D271}" srcOrd="0" destOrd="0" presId="urn:microsoft.com/office/officeart/2005/8/layout/matrix1"/>
    <dgm:cxn modelId="{F74B6B29-110B-45F1-AE56-F21845C73C82}" srcId="{83E6FFAC-B910-4562-A4A0-631BD93621A8}" destId="{95238F56-FD69-474D-9A05-30EBE01194C4}" srcOrd="0" destOrd="0" parTransId="{91BE232A-18E6-484E-84C9-A1BF6D6D11B9}" sibTransId="{AB468F59-D68C-449C-8B88-C18EFC29E921}"/>
    <dgm:cxn modelId="{7850E8F1-2449-4471-91CB-ED6FC8FC4468}" type="presOf" srcId="{771886F9-D9F7-4FE6-A233-77FF87BFA302}" destId="{70F265EC-0331-4788-B4B9-A2D6C644324C}" srcOrd="0" destOrd="0" presId="urn:microsoft.com/office/officeart/2005/8/layout/matrix1"/>
    <dgm:cxn modelId="{04EA11FA-50C3-4073-9128-D7A25AA52761}" srcId="{95238F56-FD69-474D-9A05-30EBE01194C4}" destId="{771886F9-D9F7-4FE6-A233-77FF87BFA302}" srcOrd="2" destOrd="0" parTransId="{C44BAB64-2BC9-43EB-9782-8A17AF01069D}" sibTransId="{594F0613-7B55-4C93-B096-57B49BB70ABA}"/>
    <dgm:cxn modelId="{FCEFCEA5-041D-415C-A24B-64781F4C4277}" type="presOf" srcId="{771886F9-D9F7-4FE6-A233-77FF87BFA302}" destId="{0BF78BBF-4FB5-4B69-BCAE-23AA28384308}" srcOrd="1" destOrd="0" presId="urn:microsoft.com/office/officeart/2005/8/layout/matrix1"/>
    <dgm:cxn modelId="{596BD21D-02F2-4F8C-A815-DFBE9B8BC7AC}" type="presOf" srcId="{95238F56-FD69-474D-9A05-30EBE01194C4}" destId="{2574C41B-0049-4D54-9B53-70C93AB95699}" srcOrd="0" destOrd="0" presId="urn:microsoft.com/office/officeart/2005/8/layout/matrix1"/>
    <dgm:cxn modelId="{2AE84051-223F-42BA-8DD2-83DD2B3F4F4A}" type="presOf" srcId="{0B9B3432-27AC-4349-B86D-D007E46B35D1}" destId="{D22C67CC-AFE5-488A-A12F-06C73AAECC87}" srcOrd="1" destOrd="0" presId="urn:microsoft.com/office/officeart/2005/8/layout/matrix1"/>
    <dgm:cxn modelId="{47C5323C-6EB1-47C9-B549-C4DD832AAD78}" srcId="{95238F56-FD69-474D-9A05-30EBE01194C4}" destId="{0B9B3432-27AC-4349-B86D-D007E46B35D1}" srcOrd="3" destOrd="0" parTransId="{C591E4CF-D286-4866-B150-CB79FC11291D}" sibTransId="{C6D6AF20-0E68-445E-A6DA-AE66BD2C4959}"/>
    <dgm:cxn modelId="{05D794DE-B833-4D9A-8CC3-A7A1B5A47D91}" type="presOf" srcId="{903A1E06-04F3-4802-A549-E4DD40B5B099}" destId="{D20E5B9C-4F58-4BB6-92BE-EE47C49BDF07}" srcOrd="0" destOrd="0" presId="urn:microsoft.com/office/officeart/2005/8/layout/matrix1"/>
    <dgm:cxn modelId="{ECBF6415-2087-4AC2-A139-72690635CA57}" srcId="{95238F56-FD69-474D-9A05-30EBE01194C4}" destId="{37373C8F-8267-4638-9E67-DF7944394953}" srcOrd="1" destOrd="0" parTransId="{414E0C78-B22E-4F52-BB29-0DFF499BA730}" sibTransId="{14A93105-2445-4CCB-B3A0-54DCF027B489}"/>
    <dgm:cxn modelId="{F144B43D-8DDC-4A64-BB0D-9D68F1851DDF}" type="presParOf" srcId="{FAC18E0B-BDB4-41DE-974E-9EB412EA94B6}" destId="{D39C132F-1E29-4CF3-A445-FC84935A07F5}" srcOrd="0" destOrd="0" presId="urn:microsoft.com/office/officeart/2005/8/layout/matrix1"/>
    <dgm:cxn modelId="{3014A6FA-2147-480C-8890-3882049233DD}" type="presParOf" srcId="{D39C132F-1E29-4CF3-A445-FC84935A07F5}" destId="{D20E5B9C-4F58-4BB6-92BE-EE47C49BDF07}" srcOrd="0" destOrd="0" presId="urn:microsoft.com/office/officeart/2005/8/layout/matrix1"/>
    <dgm:cxn modelId="{E84FCF9C-738A-4864-A87D-62D1745688D9}" type="presParOf" srcId="{D39C132F-1E29-4CF3-A445-FC84935A07F5}" destId="{D6B605A9-9BA6-45EB-8669-05FCC8898862}" srcOrd="1" destOrd="0" presId="urn:microsoft.com/office/officeart/2005/8/layout/matrix1"/>
    <dgm:cxn modelId="{00C93885-6F23-44CD-BD4C-4B998A3068AA}" type="presParOf" srcId="{D39C132F-1E29-4CF3-A445-FC84935A07F5}" destId="{5BD145E2-FEBD-4B5F-926D-B519D776D271}" srcOrd="2" destOrd="0" presId="urn:microsoft.com/office/officeart/2005/8/layout/matrix1"/>
    <dgm:cxn modelId="{5434DF43-4181-427D-8E66-C149611A6D8A}" type="presParOf" srcId="{D39C132F-1E29-4CF3-A445-FC84935A07F5}" destId="{5F3820E0-CE90-499F-89C9-871015AB3983}" srcOrd="3" destOrd="0" presId="urn:microsoft.com/office/officeart/2005/8/layout/matrix1"/>
    <dgm:cxn modelId="{1613AE3F-1FA2-4794-BA71-936FE4B3BA68}" type="presParOf" srcId="{D39C132F-1E29-4CF3-A445-FC84935A07F5}" destId="{70F265EC-0331-4788-B4B9-A2D6C644324C}" srcOrd="4" destOrd="0" presId="urn:microsoft.com/office/officeart/2005/8/layout/matrix1"/>
    <dgm:cxn modelId="{04C3A396-77AD-4FC3-8509-2F5DEAA4672D}" type="presParOf" srcId="{D39C132F-1E29-4CF3-A445-FC84935A07F5}" destId="{0BF78BBF-4FB5-4B69-BCAE-23AA28384308}" srcOrd="5" destOrd="0" presId="urn:microsoft.com/office/officeart/2005/8/layout/matrix1"/>
    <dgm:cxn modelId="{AD37CB46-FDDB-405A-ABAF-3963B514A4C6}" type="presParOf" srcId="{D39C132F-1E29-4CF3-A445-FC84935A07F5}" destId="{8941588A-5AB0-4EF3-A5CC-9C25348902FD}" srcOrd="6" destOrd="0" presId="urn:microsoft.com/office/officeart/2005/8/layout/matrix1"/>
    <dgm:cxn modelId="{E3ADFE0A-D7F5-461E-95F8-55D24F020AB2}" type="presParOf" srcId="{D39C132F-1E29-4CF3-A445-FC84935A07F5}" destId="{D22C67CC-AFE5-488A-A12F-06C73AAECC87}" srcOrd="7" destOrd="0" presId="urn:microsoft.com/office/officeart/2005/8/layout/matrix1"/>
    <dgm:cxn modelId="{7A0F9249-F3CD-4E48-9782-BBF5971A86B3}" type="presParOf" srcId="{FAC18E0B-BDB4-41DE-974E-9EB412EA94B6}" destId="{2574C41B-0049-4D54-9B53-70C93AB9569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BBB3D-4300-4F21-8421-6EBEAFB67A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3C606-25C0-4862-A8A7-849BCB6691EC}">
      <dgm:prSet phldrT="[Текст]"/>
      <dgm:spPr>
        <a:xfrm rot="5400000">
          <a:off x="-304953" y="305176"/>
          <a:ext cx="2033023" cy="1423116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2023 </a:t>
          </a:r>
          <a:r>
            <a:rPr lang="ru-RU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год</a:t>
          </a:r>
        </a:p>
      </dgm:t>
    </dgm:pt>
    <dgm:pt modelId="{B4933195-E3B6-4948-B729-D03A2DA62FA5}" type="parTrans" cxnId="{8377ADAF-2D34-4AE5-AB0C-341E87092B26}">
      <dgm:prSet/>
      <dgm:spPr/>
      <dgm:t>
        <a:bodyPr/>
        <a:lstStyle/>
        <a:p>
          <a:pPr algn="l"/>
          <a:endParaRPr lang="ru-RU"/>
        </a:p>
      </dgm:t>
    </dgm:pt>
    <dgm:pt modelId="{EFF73917-B0EB-4348-9632-0625ABEB22C0}" type="sibTrans" cxnId="{8377ADAF-2D34-4AE5-AB0C-341E87092B26}">
      <dgm:prSet/>
      <dgm:spPr/>
      <dgm:t>
        <a:bodyPr/>
        <a:lstStyle/>
        <a:p>
          <a:pPr algn="l"/>
          <a:endParaRPr lang="ru-RU"/>
        </a:p>
      </dgm:t>
    </dgm:pt>
    <dgm:pt modelId="{29DCE81C-0216-4744-A973-EDEA5DB44F8B}">
      <dgm:prSet phldrT="[Текст]" custT="1"/>
      <dgm:spPr>
        <a:xfrm rot="5400000">
          <a:off x="4508525" y="-3085186"/>
          <a:ext cx="1321465" cy="749228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8 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муниципальных программ </a:t>
          </a:r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освоено средств на 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общую сумму </a:t>
          </a:r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17335,0 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тыс.руб.</a:t>
          </a:r>
        </a:p>
      </dgm:t>
    </dgm:pt>
    <dgm:pt modelId="{8F1A8D35-098C-4F7A-84FF-1FE99829B781}" type="parTrans" cxnId="{797DA45C-7B7A-4975-8F38-04ADAEE2E05A}">
      <dgm:prSet/>
      <dgm:spPr/>
      <dgm:t>
        <a:bodyPr/>
        <a:lstStyle/>
        <a:p>
          <a:pPr algn="l"/>
          <a:endParaRPr lang="ru-RU"/>
        </a:p>
      </dgm:t>
    </dgm:pt>
    <dgm:pt modelId="{342DB014-F001-4E99-87C7-433A9DDCD15F}" type="sibTrans" cxnId="{797DA45C-7B7A-4975-8F38-04ADAEE2E05A}">
      <dgm:prSet/>
      <dgm:spPr/>
      <dgm:t>
        <a:bodyPr/>
        <a:lstStyle/>
        <a:p>
          <a:pPr algn="l"/>
          <a:endParaRPr lang="ru-RU"/>
        </a:p>
      </dgm:t>
    </dgm:pt>
    <dgm:pt modelId="{573F12D3-2E77-4354-8643-278B2215E910}">
      <dgm:prSet phldrT="[Текст]"/>
      <dgm:spPr>
        <a:xfrm rot="5400000">
          <a:off x="-304953" y="2049957"/>
          <a:ext cx="2033023" cy="1423116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2024 </a:t>
          </a:r>
          <a:r>
            <a:rPr lang="ru-RU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год</a:t>
          </a:r>
        </a:p>
      </dgm:t>
    </dgm:pt>
    <dgm:pt modelId="{0A575A42-03F8-4AF1-A80F-BDB304703F53}" type="parTrans" cxnId="{6D3045D9-B550-4B31-A24C-1187A33E956D}">
      <dgm:prSet/>
      <dgm:spPr/>
      <dgm:t>
        <a:bodyPr/>
        <a:lstStyle/>
        <a:p>
          <a:pPr algn="l"/>
          <a:endParaRPr lang="ru-RU"/>
        </a:p>
      </dgm:t>
    </dgm:pt>
    <dgm:pt modelId="{48912FC0-50A3-4EBB-9D01-CBB62759A3DB}" type="sibTrans" cxnId="{6D3045D9-B550-4B31-A24C-1187A33E956D}">
      <dgm:prSet/>
      <dgm:spPr/>
      <dgm:t>
        <a:bodyPr/>
        <a:lstStyle/>
        <a:p>
          <a:pPr algn="l"/>
          <a:endParaRPr lang="ru-RU"/>
        </a:p>
      </dgm:t>
    </dgm:pt>
    <dgm:pt modelId="{F56DEEBB-92D5-4614-B028-33181EECE11F}">
      <dgm:prSet phldrT="[Текст]" custT="1"/>
      <dgm:spPr>
        <a:xfrm rot="5400000">
          <a:off x="4508525" y="-1340405"/>
          <a:ext cx="1321465" cy="749228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8 муниципальных программ 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на общую сумму </a:t>
          </a:r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10343,4 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тыс.руб. </a:t>
          </a:r>
        </a:p>
      </dgm:t>
    </dgm:pt>
    <dgm:pt modelId="{4F1C2AE8-B301-4844-9076-423FBCF5982D}" type="parTrans" cxnId="{19AAE759-EC95-47C3-B677-7194AABA09AF}">
      <dgm:prSet/>
      <dgm:spPr/>
      <dgm:t>
        <a:bodyPr/>
        <a:lstStyle/>
        <a:p>
          <a:pPr algn="l"/>
          <a:endParaRPr lang="ru-RU"/>
        </a:p>
      </dgm:t>
    </dgm:pt>
    <dgm:pt modelId="{B8CE72F6-9602-486E-BB66-2AC8D021F45A}" type="sibTrans" cxnId="{19AAE759-EC95-47C3-B677-7194AABA09AF}">
      <dgm:prSet/>
      <dgm:spPr/>
      <dgm:t>
        <a:bodyPr/>
        <a:lstStyle/>
        <a:p>
          <a:pPr algn="l"/>
          <a:endParaRPr lang="ru-RU"/>
        </a:p>
      </dgm:t>
    </dgm:pt>
    <dgm:pt modelId="{6CC1DFDE-3FB3-4F3A-923C-AEAF807E5A45}" type="pres">
      <dgm:prSet presAssocID="{08BBBB3D-4300-4F21-8421-6EBEAFB67A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AF2652-99D9-4E3E-B67C-238976E0BF24}" type="pres">
      <dgm:prSet presAssocID="{5E63C606-25C0-4862-A8A7-849BCB6691EC}" presName="composite" presStyleCnt="0"/>
      <dgm:spPr/>
    </dgm:pt>
    <dgm:pt modelId="{EAD25A8C-51A1-47F4-B9CF-C46A9127A1E2}" type="pres">
      <dgm:prSet presAssocID="{5E63C606-25C0-4862-A8A7-849BCB6691E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29E52-FD07-48B5-BD43-28F84CAA9994}" type="pres">
      <dgm:prSet presAssocID="{5E63C606-25C0-4862-A8A7-849BCB6691E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769DA-8F59-40CE-8EDB-ACA6BDA9C2E1}" type="pres">
      <dgm:prSet presAssocID="{EFF73917-B0EB-4348-9632-0625ABEB22C0}" presName="sp" presStyleCnt="0"/>
      <dgm:spPr/>
    </dgm:pt>
    <dgm:pt modelId="{AC1DDFD7-A581-4C89-92F1-830092CDD109}" type="pres">
      <dgm:prSet presAssocID="{573F12D3-2E77-4354-8643-278B2215E910}" presName="composite" presStyleCnt="0"/>
      <dgm:spPr/>
    </dgm:pt>
    <dgm:pt modelId="{C9187022-4772-4172-AD42-099B1909A7AB}" type="pres">
      <dgm:prSet presAssocID="{573F12D3-2E77-4354-8643-278B2215E91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80A65-7BB5-4BA6-9CE1-E8CB8DF7012F}" type="pres">
      <dgm:prSet presAssocID="{573F12D3-2E77-4354-8643-278B2215E910}" presName="descendantText" presStyleLbl="alignAcc1" presStyleIdx="1" presStyleCnt="2" custLinFactNeighborX="656" custLinFactNeighborY="-1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3045D9-B550-4B31-A24C-1187A33E956D}" srcId="{08BBBB3D-4300-4F21-8421-6EBEAFB67A43}" destId="{573F12D3-2E77-4354-8643-278B2215E910}" srcOrd="1" destOrd="0" parTransId="{0A575A42-03F8-4AF1-A80F-BDB304703F53}" sibTransId="{48912FC0-50A3-4EBB-9D01-CBB62759A3DB}"/>
    <dgm:cxn modelId="{01D55978-A276-4E86-BE44-FE538321A0AA}" type="presOf" srcId="{F56DEEBB-92D5-4614-B028-33181EECE11F}" destId="{B5180A65-7BB5-4BA6-9CE1-E8CB8DF7012F}" srcOrd="0" destOrd="0" presId="urn:microsoft.com/office/officeart/2005/8/layout/chevron2"/>
    <dgm:cxn modelId="{797DA45C-7B7A-4975-8F38-04ADAEE2E05A}" srcId="{5E63C606-25C0-4862-A8A7-849BCB6691EC}" destId="{29DCE81C-0216-4744-A973-EDEA5DB44F8B}" srcOrd="0" destOrd="0" parTransId="{8F1A8D35-098C-4F7A-84FF-1FE99829B781}" sibTransId="{342DB014-F001-4E99-87C7-433A9DDCD15F}"/>
    <dgm:cxn modelId="{80BB379B-CF3A-40DA-B910-742BBB283E51}" type="presOf" srcId="{5E63C606-25C0-4862-A8A7-849BCB6691EC}" destId="{EAD25A8C-51A1-47F4-B9CF-C46A9127A1E2}" srcOrd="0" destOrd="0" presId="urn:microsoft.com/office/officeart/2005/8/layout/chevron2"/>
    <dgm:cxn modelId="{FB5592F0-EDA7-48A8-9B64-56D925A151CD}" type="presOf" srcId="{08BBBB3D-4300-4F21-8421-6EBEAFB67A43}" destId="{6CC1DFDE-3FB3-4F3A-923C-AEAF807E5A45}" srcOrd="0" destOrd="0" presId="urn:microsoft.com/office/officeart/2005/8/layout/chevron2"/>
    <dgm:cxn modelId="{8377ADAF-2D34-4AE5-AB0C-341E87092B26}" srcId="{08BBBB3D-4300-4F21-8421-6EBEAFB67A43}" destId="{5E63C606-25C0-4862-A8A7-849BCB6691EC}" srcOrd="0" destOrd="0" parTransId="{B4933195-E3B6-4948-B729-D03A2DA62FA5}" sibTransId="{EFF73917-B0EB-4348-9632-0625ABEB22C0}"/>
    <dgm:cxn modelId="{782614C2-B877-4155-9865-6D00EF216D6C}" type="presOf" srcId="{573F12D3-2E77-4354-8643-278B2215E910}" destId="{C9187022-4772-4172-AD42-099B1909A7AB}" srcOrd="0" destOrd="0" presId="urn:microsoft.com/office/officeart/2005/8/layout/chevron2"/>
    <dgm:cxn modelId="{E8607C55-136F-4440-A2CC-3455B94CDE34}" type="presOf" srcId="{29DCE81C-0216-4744-A973-EDEA5DB44F8B}" destId="{FF629E52-FD07-48B5-BD43-28F84CAA9994}" srcOrd="0" destOrd="0" presId="urn:microsoft.com/office/officeart/2005/8/layout/chevron2"/>
    <dgm:cxn modelId="{19AAE759-EC95-47C3-B677-7194AABA09AF}" srcId="{573F12D3-2E77-4354-8643-278B2215E910}" destId="{F56DEEBB-92D5-4614-B028-33181EECE11F}" srcOrd="0" destOrd="0" parTransId="{4F1C2AE8-B301-4844-9076-423FBCF5982D}" sibTransId="{B8CE72F6-9602-486E-BB66-2AC8D021F45A}"/>
    <dgm:cxn modelId="{2C4D87B2-E48C-4326-AA48-EF057226DAF5}" type="presParOf" srcId="{6CC1DFDE-3FB3-4F3A-923C-AEAF807E5A45}" destId="{EBAF2652-99D9-4E3E-B67C-238976E0BF24}" srcOrd="0" destOrd="0" presId="urn:microsoft.com/office/officeart/2005/8/layout/chevron2"/>
    <dgm:cxn modelId="{C635FF1A-F31E-4A39-A388-EAC6B44C4A86}" type="presParOf" srcId="{EBAF2652-99D9-4E3E-B67C-238976E0BF24}" destId="{EAD25A8C-51A1-47F4-B9CF-C46A9127A1E2}" srcOrd="0" destOrd="0" presId="urn:microsoft.com/office/officeart/2005/8/layout/chevron2"/>
    <dgm:cxn modelId="{3A7B32C8-9E2D-4CAE-BBB0-1C481A4CE3FD}" type="presParOf" srcId="{EBAF2652-99D9-4E3E-B67C-238976E0BF24}" destId="{FF629E52-FD07-48B5-BD43-28F84CAA9994}" srcOrd="1" destOrd="0" presId="urn:microsoft.com/office/officeart/2005/8/layout/chevron2"/>
    <dgm:cxn modelId="{DED03978-8960-4BEE-BFB7-B6ADB3CA53AD}" type="presParOf" srcId="{6CC1DFDE-3FB3-4F3A-923C-AEAF807E5A45}" destId="{980769DA-8F59-40CE-8EDB-ACA6BDA9C2E1}" srcOrd="1" destOrd="0" presId="urn:microsoft.com/office/officeart/2005/8/layout/chevron2"/>
    <dgm:cxn modelId="{3EA38211-46CF-45A2-A713-E94C79DE573D}" type="presParOf" srcId="{6CC1DFDE-3FB3-4F3A-923C-AEAF807E5A45}" destId="{AC1DDFD7-A581-4C89-92F1-830092CDD109}" srcOrd="2" destOrd="0" presId="urn:microsoft.com/office/officeart/2005/8/layout/chevron2"/>
    <dgm:cxn modelId="{944FDDC2-B35B-4224-96B0-DF115DE60B02}" type="presParOf" srcId="{AC1DDFD7-A581-4C89-92F1-830092CDD109}" destId="{C9187022-4772-4172-AD42-099B1909A7AB}" srcOrd="0" destOrd="0" presId="urn:microsoft.com/office/officeart/2005/8/layout/chevron2"/>
    <dgm:cxn modelId="{B6FE014C-BDED-4115-A8F6-28761D77BE9A}" type="presParOf" srcId="{AC1DDFD7-A581-4C89-92F1-830092CDD109}" destId="{B5180A65-7BB5-4BA6-9CE1-E8CB8DF701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2A670-F266-4144-A89F-598BADE3B133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12035-86A7-4A3D-BA89-BB7E5C306D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2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2035-86A7-4A3D-BA89-BB7E5C306D9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7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1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7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64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1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46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1"/>
            <a:ext cx="891540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04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3300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407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26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6"/>
            <a:ext cx="220760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6"/>
            <a:ext cx="6477001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35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1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66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76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8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887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4" y="2548966"/>
            <a:ext cx="4342892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545739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52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331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95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8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8" cy="4262436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8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3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73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-785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1CEE-8BF8-49D1-8CCF-7F4D88FE4B5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09"/>
            <a:ext cx="7619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818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6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4" indent="-3429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9" indent="-285753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5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1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7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8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4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9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5708" y="1638797"/>
            <a:ext cx="6068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Финансовый отдел 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администрации </a:t>
            </a:r>
            <a:endParaRPr lang="ru-RU" sz="2000" i="1" dirty="0" smtClean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МО «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 сельское поселение»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Мелекесского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 района Ульяновской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8816" y="2498881"/>
            <a:ext cx="7861465" cy="480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Информация о бюджете муниципального образования </a:t>
            </a: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i="1" dirty="0" err="1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 сельское поселение» </a:t>
            </a:r>
            <a:r>
              <a:rPr lang="ru-RU" sz="4000" b="1" i="1" dirty="0" err="1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Мелекесского</a:t>
            </a: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 района Ульяновской области на 2024 </a:t>
            </a: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год и плановый период </a:t>
            </a:r>
            <a:endParaRPr lang="ru-RU" sz="4000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2025 </a:t>
            </a: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2026 годов</a:t>
            </a:r>
            <a:endParaRPr lang="ru-RU" sz="4000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46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494" y="624110"/>
            <a:ext cx="9344119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налоговых и неналоговых доходов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(2022-2026 </a:t>
            </a:r>
            <a:r>
              <a:rPr lang="ru-RU" sz="31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62721147"/>
              </p:ext>
            </p:extLst>
          </p:nvPr>
        </p:nvGraphicFramePr>
        <p:xfrm>
          <a:off x="2286000" y="1998619"/>
          <a:ext cx="9218613" cy="445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7928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МО «</a:t>
            </a:r>
            <a:r>
              <a:rPr lang="ru-RU" sz="31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 </a:t>
            </a:r>
            <a:r>
              <a:rPr lang="ru-RU" sz="3100" b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100" b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546326"/>
              </p:ext>
            </p:extLst>
          </p:nvPr>
        </p:nvGraphicFramePr>
        <p:xfrm>
          <a:off x="2042556" y="1733797"/>
          <a:ext cx="9462057" cy="486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6506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НДФЛ</a:t>
            </a:r>
            <a:b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44296065"/>
              </p:ext>
            </p:extLst>
          </p:nvPr>
        </p:nvGraphicFramePr>
        <p:xfrm>
          <a:off x="2589213" y="1905000"/>
          <a:ext cx="8915401" cy="413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2449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269879"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налога на имущество физических лиц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5016515"/>
              </p:ext>
            </p:extLst>
          </p:nvPr>
        </p:nvGraphicFramePr>
        <p:xfrm>
          <a:off x="2589213" y="1905000"/>
          <a:ext cx="8618718" cy="411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361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4006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земельного налога</a:t>
            </a:r>
            <a:r>
              <a:rPr lang="ru-RU" sz="3100" b="1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1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7517633"/>
              </p:ext>
            </p:extLst>
          </p:nvPr>
        </p:nvGraphicFramePr>
        <p:xfrm>
          <a:off x="2377443" y="2133600"/>
          <a:ext cx="8530046" cy="416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5966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90172"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от продажи земли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04238790"/>
              </p:ext>
            </p:extLst>
          </p:nvPr>
        </p:nvGraphicFramePr>
        <p:xfrm>
          <a:off x="2299063" y="1763487"/>
          <a:ext cx="8386354" cy="431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97226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от использования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имущества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401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401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7426763"/>
              </p:ext>
            </p:extLst>
          </p:nvPr>
        </p:nvGraphicFramePr>
        <p:xfrm>
          <a:off x="2589213" y="2101931"/>
          <a:ext cx="8915401" cy="39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6636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помощь в доходах местных бюджетов состоит из:</a:t>
            </a:r>
            <a:r>
              <a:rPr lang="ru-RU" sz="1401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61677811"/>
              </p:ext>
            </p:extLst>
          </p:nvPr>
        </p:nvGraphicFramePr>
        <p:xfrm>
          <a:off x="2589213" y="1905001"/>
          <a:ext cx="8915401" cy="42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950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059145" cy="18578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безвозмездных поступлений, передаваемых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МО «</a:t>
            </a:r>
            <a:r>
              <a:rPr lang="ru-RU" sz="31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году в сравнении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 20</a:t>
            </a:r>
            <a:r>
              <a:rPr lang="en-US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3 годом </a:t>
            </a:r>
            <a:r>
              <a:rPr lang="ru-RU" sz="1801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(тыс.руб</a:t>
            </a:r>
            <a:r>
              <a:rPr lang="ru-RU" sz="1801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1401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20471581"/>
              </p:ext>
            </p:extLst>
          </p:nvPr>
        </p:nvGraphicFramePr>
        <p:xfrm>
          <a:off x="1881051" y="2378078"/>
          <a:ext cx="3317966" cy="250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132072951"/>
              </p:ext>
            </p:extLst>
          </p:nvPr>
        </p:nvGraphicFramePr>
        <p:xfrm>
          <a:off x="5072062" y="2481942"/>
          <a:ext cx="2556647" cy="240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60833883"/>
              </p:ext>
            </p:extLst>
          </p:nvPr>
        </p:nvGraphicFramePr>
        <p:xfrm>
          <a:off x="7410450" y="2411321"/>
          <a:ext cx="3144340" cy="247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382160230"/>
              </p:ext>
            </p:extLst>
          </p:nvPr>
        </p:nvGraphicFramePr>
        <p:xfrm>
          <a:off x="1567546" y="4885508"/>
          <a:ext cx="4219301" cy="185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1838984163"/>
              </p:ext>
            </p:extLst>
          </p:nvPr>
        </p:nvGraphicFramePr>
        <p:xfrm>
          <a:off x="5199018" y="4989375"/>
          <a:ext cx="2429691" cy="168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635556355"/>
              </p:ext>
            </p:extLst>
          </p:nvPr>
        </p:nvGraphicFramePr>
        <p:xfrm>
          <a:off x="5659762" y="5174658"/>
          <a:ext cx="5562005" cy="168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55215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4136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доходной части бюджета на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(тыс.руб.)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91917325"/>
              </p:ext>
            </p:extLst>
          </p:nvPr>
        </p:nvGraphicFramePr>
        <p:xfrm>
          <a:off x="2495007" y="2158408"/>
          <a:ext cx="7942217" cy="407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9989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46050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ГЛОССАРИЙ_________________________________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bougette</a:t>
            </a: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в знач.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кошелёк, сумка, мешок с деньгами) — финансовый план определённого субъекта (семьи, бизнеса, организации, государства и т. д.), устанавливаемый на определённый период времени, в настоящее время на три года. Подходы к изучению и использованию бюджетов различаются в зависимости от сектора экономики: корпоративного сектора, государственного сектора или сектора домохозяйств — в каждом из них бюджет имеет свои отличающиеся от других характеристики.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это средства одного бюджета бюджетной системы РФ, перечисляемые другому бюджету бюджетной системы РФ.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превышение расходов бюджета над его доходами. В случае превышения доходов над расходами возникает бюджетный профицит. В идеале бюджет любого уровня бюджетной системы государства должен быть сбалансирован.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285" y="365125"/>
            <a:ext cx="2342148" cy="1062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7848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расходов-14474,9 тыс. рублей</a:t>
            </a:r>
            <a:endParaRPr lang="ru-RU" sz="2800" b="1" dirty="0">
              <a:solidFill>
                <a:srgbClr val="C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0479455"/>
              </p:ext>
            </p:extLst>
          </p:nvPr>
        </p:nvGraphicFramePr>
        <p:xfrm>
          <a:off x="2468880" y="992779"/>
          <a:ext cx="9035733" cy="555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24194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бюджета МО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85156" y="1905002"/>
            <a:ext cx="2400796" cy="1870165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1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en-US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ru-RU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(первоначальный план)</a:t>
            </a:r>
            <a:endParaRPr lang="ru-RU" b="1" kern="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746275" y="1905001"/>
            <a:ext cx="2455817" cy="1870167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sz="1801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(первоначальный </a:t>
            </a: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план)</a:t>
            </a:r>
            <a:endParaRPr lang="ru-RU" sz="1801" b="1" kern="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9531" y="3822669"/>
            <a:ext cx="2400798" cy="14891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19317,9</a:t>
            </a:r>
            <a:endParaRPr lang="ru-RU" sz="1801" b="1" kern="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6275" y="3775168"/>
            <a:ext cx="2455817" cy="14891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14474,9</a:t>
            </a:r>
            <a:endParaRPr lang="ru-RU" sz="1801" b="1" kern="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926" y="1926267"/>
            <a:ext cx="2468878" cy="2235925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447211" y="4140928"/>
            <a:ext cx="2139541" cy="1280158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</a:t>
            </a:r>
            <a:r>
              <a:rPr lang="ru-RU" sz="1801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4843,0 тыс.руб.</a:t>
            </a:r>
            <a:endParaRPr lang="ru-RU" sz="1801" b="1" kern="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350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86963" algn="l"/>
              </a:tabLst>
            </a:pPr>
            <a:r>
              <a:rPr lang="ru-RU" sz="31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31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бюджета МО </a:t>
            </a:r>
            <a:r>
              <a:rPr lang="ru-RU" sz="31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100" b="1" dirty="0" err="1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31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 по Администрации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72940" y="1905000"/>
            <a:ext cx="2743198" cy="2288178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1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ru-RU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 (первоначальный план)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942217" y="1905003"/>
            <a:ext cx="2643637" cy="2288176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 (первоначальный план)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72940" y="4193178"/>
            <a:ext cx="2743198" cy="16067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19317,9 тыс.руб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2218" y="4193176"/>
            <a:ext cx="2643636" cy="16067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14474,9 тыс.руб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138" y="1905001"/>
            <a:ext cx="2926078" cy="228817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016135" y="4444073"/>
            <a:ext cx="2926080" cy="1355835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Уменьшение 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4843,0 тыс.руб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4811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tabLst>
                <a:tab pos="8905987" algn="l"/>
              </a:tabLst>
            </a:pPr>
            <a:r>
              <a:rPr lang="ru-RU" sz="31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МО </a:t>
            </a:r>
            <a:r>
              <a:rPr lang="ru-RU" sz="31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100" b="1" dirty="0" err="1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31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</a:t>
            </a:r>
            <a:r>
              <a:rPr lang="ru-RU" sz="3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1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89212" y="2133601"/>
            <a:ext cx="2714308" cy="2216331"/>
          </a:xfrm>
          <a:prstGeom prst="downArrowCallou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1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ru-RU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2023 год</a:t>
            </a:r>
            <a:endParaRPr lang="ru-RU" b="1" dirty="0">
              <a:solidFill>
                <a:srgbClr val="FF0000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8085909" y="2133601"/>
            <a:ext cx="2690949" cy="2216331"/>
          </a:xfrm>
          <a:prstGeom prst="downArrowCallou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3608B8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2024 год</a:t>
            </a:r>
            <a:endParaRPr lang="ru-RU" sz="1801" b="1" dirty="0">
              <a:solidFill>
                <a:srgbClr val="3608B8"/>
              </a:solidFill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9214" y="4441372"/>
            <a:ext cx="2714308" cy="148916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00B05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260,2 тыс.руб</a:t>
            </a:r>
            <a:r>
              <a:rPr lang="ru-RU" sz="1801" b="1" dirty="0">
                <a:solidFill>
                  <a:srgbClr val="00B05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85909" y="4349933"/>
            <a:ext cx="2690949" cy="158060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046F7A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985,8 тыс.руб</a:t>
            </a:r>
            <a:r>
              <a:rPr lang="ru-RU" sz="1801" b="1" dirty="0">
                <a:solidFill>
                  <a:srgbClr val="046F7A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420" y="2133602"/>
            <a:ext cx="2782386" cy="230777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303522" y="4572000"/>
            <a:ext cx="2782386" cy="1358537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Увеличение </a:t>
            </a:r>
            <a:r>
              <a:rPr lang="ru-RU" sz="1801" b="1" dirty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1" b="1" dirty="0" smtClean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725,6 тыс.руб</a:t>
            </a:r>
            <a:r>
              <a:rPr lang="ru-RU" sz="1801" b="1" dirty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7460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867738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449522"/>
              </p:ext>
            </p:extLst>
          </p:nvPr>
        </p:nvGraphicFramePr>
        <p:xfrm>
          <a:off x="2181498" y="2024744"/>
          <a:ext cx="6322423" cy="388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право стрелка 4"/>
          <p:cNvSpPr/>
          <p:nvPr/>
        </p:nvSpPr>
        <p:spPr>
          <a:xfrm>
            <a:off x="8503920" y="2024742"/>
            <a:ext cx="1854926" cy="3135086"/>
          </a:xfrm>
          <a:prstGeom prst="curvedLeftArrow">
            <a:avLst/>
          </a:prstGeom>
          <a:solidFill>
            <a:srgbClr val="34FC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 smtClean="0">
                <a:solidFill>
                  <a:srgbClr val="0000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- 6991,6тыс.руб</a:t>
            </a:r>
            <a:r>
              <a:rPr lang="ru-RU" sz="2000" kern="0" dirty="0">
                <a:solidFill>
                  <a:srgbClr val="0000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024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143692"/>
            <a:ext cx="8911687" cy="692340"/>
          </a:xfrm>
        </p:spPr>
        <p:txBody>
          <a:bodyPr>
            <a:normAutofit fontScale="90000"/>
          </a:bodyPr>
          <a:lstStyle/>
          <a:p>
            <a:pPr marL="540393" indent="-540393" algn="ctr">
              <a:lnSpc>
                <a:spcPct val="107000"/>
              </a:lnSpc>
              <a:tabLst>
                <a:tab pos="6496131" algn="l"/>
              </a:tabLst>
            </a:pP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Перечень муниципальных программ</a:t>
            </a:r>
            <a:r>
              <a:rPr lang="ru-RU" sz="18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35002460"/>
              </p:ext>
            </p:extLst>
          </p:nvPr>
        </p:nvGraphicFramePr>
        <p:xfrm>
          <a:off x="552893" y="561699"/>
          <a:ext cx="11464939" cy="2937129"/>
        </p:xfrm>
        <a:graphic>
          <a:graphicData uri="http://schemas.openxmlformats.org/drawingml/2006/table">
            <a:tbl>
              <a:tblPr firstRow="1" firstCol="1" bandRow="1"/>
              <a:tblGrid>
                <a:gridCol w="142816">
                  <a:extLst>
                    <a:ext uri="{9D8B030D-6E8A-4147-A177-3AD203B41FA5}">
                      <a16:colId xmlns="" xmlns:a16="http://schemas.microsoft.com/office/drawing/2014/main" val="263679569"/>
                    </a:ext>
                  </a:extLst>
                </a:gridCol>
                <a:gridCol w="9146951">
                  <a:extLst>
                    <a:ext uri="{9D8B030D-6E8A-4147-A177-3AD203B41FA5}">
                      <a16:colId xmlns="" xmlns:a16="http://schemas.microsoft.com/office/drawing/2014/main" val="3253662079"/>
                    </a:ext>
                  </a:extLst>
                </a:gridCol>
                <a:gridCol w="819045">
                  <a:extLst>
                    <a:ext uri="{9D8B030D-6E8A-4147-A177-3AD203B41FA5}">
                      <a16:colId xmlns="" xmlns:a16="http://schemas.microsoft.com/office/drawing/2014/main" val="2002980473"/>
                    </a:ext>
                  </a:extLst>
                </a:gridCol>
                <a:gridCol w="682692">
                  <a:extLst>
                    <a:ext uri="{9D8B030D-6E8A-4147-A177-3AD203B41FA5}">
                      <a16:colId xmlns="" xmlns:a16="http://schemas.microsoft.com/office/drawing/2014/main" val="1761707508"/>
                    </a:ext>
                  </a:extLst>
                </a:gridCol>
                <a:gridCol w="673435">
                  <a:extLst>
                    <a:ext uri="{9D8B030D-6E8A-4147-A177-3AD203B41FA5}">
                      <a16:colId xmlns="" xmlns:a16="http://schemas.microsoft.com/office/drawing/2014/main" val="2088635126"/>
                    </a:ext>
                  </a:extLst>
                </a:gridCol>
              </a:tblGrid>
              <a:tr h="288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муниципальной программы муниципальной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0403448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муниципальными финансами муниципального образования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Тиинское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сельское поселение" 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Ульяновской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1774,6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1848,1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1805,2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8797989"/>
                  </a:ext>
                </a:extLst>
              </a:tr>
              <a:tr h="35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Материально-техническое обеспечение деятельности органов местного самоуправления муниципального образования </a:t>
                      </a: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Тиинское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сельское поселение" 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Ульяновской 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3956,9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4572,4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4409,0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0083522"/>
                  </a:ext>
                </a:extLst>
              </a:tr>
              <a:tr h="35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Пожарная безопасность на территории муниципального образования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Тиинское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сельское поселение" 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Ульяновской 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5564750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lang="ru-RU" sz="1100" baseline="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молодёжной политики в муниципальном образовании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Тиинское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сельское поселение" 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Ульяновской 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4444952"/>
                  </a:ext>
                </a:extLst>
              </a:tr>
              <a:tr h="35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физической культуры и спорта в муниципальном образовании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Тиинское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сельское поселение" 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Ульяновской 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3987072"/>
                  </a:ext>
                </a:extLst>
              </a:tr>
              <a:tr h="35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Социальная поддержка и защита населения в муниципальном образовании</a:t>
                      </a:r>
                      <a:r>
                        <a:rPr lang="ru-RU" sz="1100" baseline="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Тиинское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сельское поселение" 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Ульяновской 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833328"/>
                  </a:ext>
                </a:extLst>
              </a:tr>
              <a:tr h="252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Благоустройство территории муниципального</a:t>
                      </a:r>
                      <a:r>
                        <a:rPr lang="ru-RU" sz="1100" baseline="0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образования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Тиинское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сельское поселение" 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Ульяновской 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3765,2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3107,8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3133,9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6326064"/>
                  </a:ext>
                </a:extLst>
              </a:tr>
              <a:tr h="252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 smtClean="0"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Развитие культуры и туризма</a:t>
                      </a:r>
                      <a:r>
                        <a:rPr lang="ru-RU" sz="1100" baseline="0" dirty="0" smtClean="0"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  в муниципальном образовании «</a:t>
                      </a:r>
                      <a:r>
                        <a:rPr lang="ru-RU" sz="1100" baseline="0" dirty="0" err="1" smtClean="0"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Тиинское</a:t>
                      </a:r>
                      <a:r>
                        <a:rPr lang="ru-RU" sz="1100" baseline="0" dirty="0" smtClean="0"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 сельское поселение» </a:t>
                      </a:r>
                      <a:r>
                        <a:rPr lang="ru-RU" sz="1100" baseline="0" dirty="0" err="1" smtClean="0"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Мелекесского</a:t>
                      </a:r>
                      <a:r>
                        <a:rPr lang="ru-RU" sz="1100" baseline="0" dirty="0" smtClean="0"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 района Ульяновской области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 smtClean="0"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 smtClean="0"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 smtClean="0">
                          <a:effectLst/>
                          <a:latin typeface="PT Astra Serif" pitchFamily="18" charset="-52"/>
                          <a:ea typeface="PT Astra Serif" pitchFamily="18" charset="-52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Всего расходов по муниципальным программам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10343,4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10375,0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 smtClean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10025,1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689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9585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949" y="0"/>
            <a:ext cx="770708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597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местного бюджета осуществляется на основе: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82076455"/>
              </p:ext>
            </p:extLst>
          </p:nvPr>
        </p:nvGraphicFramePr>
        <p:xfrm>
          <a:off x="2589213" y="1905003"/>
          <a:ext cx="8915401" cy="44543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15401">
                  <a:extLst>
                    <a:ext uri="{9D8B030D-6E8A-4147-A177-3AD203B41FA5}">
                      <a16:colId xmlns="" xmlns:a16="http://schemas.microsoft.com/office/drawing/2014/main" val="3580294628"/>
                    </a:ext>
                  </a:extLst>
                </a:gridCol>
              </a:tblGrid>
              <a:tr h="1122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Основных направлениях бюджетной и налоговой политики муниципального образования на очередной финансовый год</a:t>
                      </a:r>
                      <a:endParaRPr lang="ru-RU" sz="1100" dirty="0" smtClean="0">
                        <a:effectLst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297818722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Перечня муниципальных программ, подлежащих финансированию в 2024 году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728220305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Планового реестра расходных обязательств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813122280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Предложений главных администраторов доходов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4208274782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Бюджетных заявок ГРБС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954128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971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115" y="378824"/>
            <a:ext cx="8797886" cy="914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социально-экономического развития МО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</a:t>
            </a:r>
            <a:endParaRPr lang="ru-RU" sz="32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3223678"/>
              </p:ext>
            </p:extLst>
          </p:nvPr>
        </p:nvGraphicFramePr>
        <p:xfrm>
          <a:off x="692333" y="1463037"/>
          <a:ext cx="11129555" cy="524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149">
                  <a:extLst>
                    <a:ext uri="{9D8B030D-6E8A-4147-A177-3AD203B41FA5}">
                      <a16:colId xmlns="" xmlns:a16="http://schemas.microsoft.com/office/drawing/2014/main" val="578572398"/>
                    </a:ext>
                  </a:extLst>
                </a:gridCol>
                <a:gridCol w="1879289">
                  <a:extLst>
                    <a:ext uri="{9D8B030D-6E8A-4147-A177-3AD203B41FA5}">
                      <a16:colId xmlns="" xmlns:a16="http://schemas.microsoft.com/office/drawing/2014/main" val="169846313"/>
                    </a:ext>
                  </a:extLst>
                </a:gridCol>
                <a:gridCol w="810850">
                  <a:extLst>
                    <a:ext uri="{9D8B030D-6E8A-4147-A177-3AD203B41FA5}">
                      <a16:colId xmlns="" xmlns:a16="http://schemas.microsoft.com/office/drawing/2014/main" val="1375495934"/>
                    </a:ext>
                  </a:extLst>
                </a:gridCol>
                <a:gridCol w="771614">
                  <a:extLst>
                    <a:ext uri="{9D8B030D-6E8A-4147-A177-3AD203B41FA5}">
                      <a16:colId xmlns="" xmlns:a16="http://schemas.microsoft.com/office/drawing/2014/main" val="4042243810"/>
                    </a:ext>
                  </a:extLst>
                </a:gridCol>
                <a:gridCol w="941630">
                  <a:extLst>
                    <a:ext uri="{9D8B030D-6E8A-4147-A177-3AD203B41FA5}">
                      <a16:colId xmlns="" xmlns:a16="http://schemas.microsoft.com/office/drawing/2014/main" val="3946414082"/>
                    </a:ext>
                  </a:extLst>
                </a:gridCol>
                <a:gridCol w="1307820">
                  <a:extLst>
                    <a:ext uri="{9D8B030D-6E8A-4147-A177-3AD203B41FA5}">
                      <a16:colId xmlns="" xmlns:a16="http://schemas.microsoft.com/office/drawing/2014/main" val="794817971"/>
                    </a:ext>
                  </a:extLst>
                </a:gridCol>
                <a:gridCol w="1005808">
                  <a:extLst>
                    <a:ext uri="{9D8B030D-6E8A-4147-A177-3AD203B41FA5}">
                      <a16:colId xmlns="" xmlns:a16="http://schemas.microsoft.com/office/drawing/2014/main" val="4252439172"/>
                    </a:ext>
                  </a:extLst>
                </a:gridCol>
                <a:gridCol w="1034395">
                  <a:extLst>
                    <a:ext uri="{9D8B030D-6E8A-4147-A177-3AD203B41FA5}">
                      <a16:colId xmlns="" xmlns:a16="http://schemas.microsoft.com/office/drawing/2014/main" val="3281013108"/>
                    </a:ext>
                  </a:extLst>
                </a:gridCol>
              </a:tblGrid>
              <a:tr h="5704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(факт)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(факт)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2024(оценка</a:t>
                      </a: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390219934"/>
                  </a:ext>
                </a:extLst>
              </a:tr>
              <a:tr h="55549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  <a:endParaRPr lang="ru-RU" sz="1400" b="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3,93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3,93</a:t>
                      </a:r>
                      <a:endParaRPr lang="ru-RU" sz="14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3,95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3,97</a:t>
                      </a:r>
                      <a:endParaRPr lang="ru-RU" sz="14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2682714949"/>
                  </a:ext>
                </a:extLst>
              </a:tr>
              <a:tr h="5554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населения трудоспособного возраста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2360077609"/>
                  </a:ext>
                </a:extLst>
              </a:tr>
              <a:tr h="7842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848976543"/>
                  </a:ext>
                </a:extLst>
              </a:tr>
              <a:tr h="3777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Продукция сельского хозяйства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411,1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364,1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367,8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367,8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371,8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375,8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171730746"/>
                  </a:ext>
                </a:extLst>
              </a:tr>
              <a:tr h="5554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потребительских цен на товары и услуги, на конец года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к декабрю предыдущего года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86,6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4262299393"/>
                  </a:ext>
                </a:extLst>
              </a:tr>
              <a:tr h="3777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2457889829"/>
                  </a:ext>
                </a:extLst>
              </a:tr>
              <a:tr h="14704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 наемных работников в организациях, у индивидуальных предпринимателей и физических лиц (среднемесячный доход о трудовой деятельности)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21555,0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22546,0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25944,0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26100,0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26150,0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26250,0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91349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7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2"/>
            <a:ext cx="8911687" cy="167495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Крупнейшие налогоплательщики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«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Доля в налоговых доходах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МО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год, в процентах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2837907"/>
              </p:ext>
            </p:extLst>
          </p:nvPr>
        </p:nvGraphicFramePr>
        <p:xfrm>
          <a:off x="862150" y="2299065"/>
          <a:ext cx="2965267" cy="3005129"/>
        </p:xfrm>
        <a:graphic>
          <a:graphicData uri="http://schemas.openxmlformats.org/drawingml/2006/table">
            <a:tbl>
              <a:tblPr firstRow="1" firstCol="1" bandRow="1"/>
              <a:tblGrid>
                <a:gridCol w="1934838">
                  <a:extLst>
                    <a:ext uri="{9D8B030D-6E8A-4147-A177-3AD203B41FA5}">
                      <a16:colId xmlns="" xmlns:a16="http://schemas.microsoft.com/office/drawing/2014/main" val="2996736851"/>
                    </a:ext>
                  </a:extLst>
                </a:gridCol>
                <a:gridCol w="1030429">
                  <a:extLst>
                    <a:ext uri="{9D8B030D-6E8A-4147-A177-3AD203B41FA5}">
                      <a16:colId xmlns="" xmlns:a16="http://schemas.microsoft.com/office/drawing/2014/main" val="351617985"/>
                    </a:ext>
                  </a:extLst>
                </a:gridCol>
              </a:tblGrid>
              <a:tr h="470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4104958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«БИО-ТОН»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7751984"/>
                  </a:ext>
                </a:extLst>
              </a:tr>
              <a:tr h="6361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«Запрудное»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7362246"/>
                  </a:ext>
                </a:extLst>
              </a:tr>
              <a:tr h="463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«Кристалл»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078205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СХПК «Слобода»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6596880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Тиинская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мельница»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171073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«Золотой колос»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383586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8459463"/>
              </p:ext>
            </p:extLst>
          </p:nvPr>
        </p:nvGraphicFramePr>
        <p:xfrm>
          <a:off x="4319553" y="2341594"/>
          <a:ext cx="3317966" cy="1907479"/>
        </p:xfrm>
        <a:graphic>
          <a:graphicData uri="http://schemas.openxmlformats.org/drawingml/2006/table">
            <a:tbl>
              <a:tblPr firstRow="1" firstCol="1" bandRow="1"/>
              <a:tblGrid>
                <a:gridCol w="2173340">
                  <a:extLst>
                    <a:ext uri="{9D8B030D-6E8A-4147-A177-3AD203B41FA5}">
                      <a16:colId xmlns="" xmlns:a16="http://schemas.microsoft.com/office/drawing/2014/main" val="1621783787"/>
                    </a:ext>
                  </a:extLst>
                </a:gridCol>
                <a:gridCol w="1144626">
                  <a:extLst>
                    <a:ext uri="{9D8B030D-6E8A-4147-A177-3AD203B41FA5}">
                      <a16:colId xmlns="" xmlns:a16="http://schemas.microsoft.com/office/drawing/2014/main" val="1186998191"/>
                    </a:ext>
                  </a:extLst>
                </a:gridCol>
              </a:tblGrid>
              <a:tr h="614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6985769"/>
                  </a:ext>
                </a:extLst>
              </a:tr>
              <a:tr h="3984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«Запрудное»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1772018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4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Хмелевское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4420666"/>
                  </a:ext>
                </a:extLst>
              </a:tr>
              <a:tr h="4637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«Золотой колос»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935526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2" y="2299064"/>
            <a:ext cx="1959428" cy="1756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698" y="2299064"/>
            <a:ext cx="1907177" cy="1756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2" y="4336869"/>
            <a:ext cx="2769326" cy="1685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0333" y="4336869"/>
            <a:ext cx="3696788" cy="1685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485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4006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доходов и расходов бюджета муниципального образования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1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 за 2022-2026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5415155"/>
              </p:ext>
            </p:extLst>
          </p:nvPr>
        </p:nvGraphicFramePr>
        <p:xfrm>
          <a:off x="2446317" y="2165498"/>
          <a:ext cx="9058296" cy="416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2771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Налоговая политика в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году будет направлена на обеспечение поступлений в консолидированный бюджет района всех доходных источников в запланированных объёмах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738" y="2651759"/>
            <a:ext cx="5554491" cy="2910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479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486888"/>
            <a:ext cx="8911687" cy="133003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Экономический и налоговый потенциал муниципального образования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Тиинское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сельское поселение»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формируют: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115" y="2054431"/>
            <a:ext cx="9610498" cy="45126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58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предприятий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9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ИП, предоставляющие рабочие места;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налогоплательщиков юридических лиц по земельному налогу;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 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-плательщики ЕНФД (3 организации; 2 индивидуальные предприниматели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9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9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предприятий,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оформивших в собственность земельные участки;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sz="29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ru-RU" sz="2900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граждан, имеющих в личной собственности недвижимое имущество, которое является плательщиками налога на имущество физических лиц;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29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граждан,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имеющих земельные участки, оформленные в соответствии с действующим законодательством в собственность.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596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Рост бюджетных поступлений планируется достичь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счёт: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Снижения задолженности по налоговым и неналоговым платежам в бюджеты всех уровней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Сокращения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«скрытой» недоимки по налогу на доходы физических лиц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Противодействия схемам ухода от уплаты налогов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Легализации «теневой» заработной платы и объектов налогообложения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779" y="4336869"/>
            <a:ext cx="3438443" cy="1985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75043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1476</TotalTime>
  <Words>1036</Words>
  <Application>Microsoft Office PowerPoint</Application>
  <PresentationFormat>Произвольный</PresentationFormat>
  <Paragraphs>236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Легкий дым</vt:lpstr>
      <vt:lpstr>Слайд 1</vt:lpstr>
      <vt:lpstr> ГЛОССАРИЙ_________________________________ </vt:lpstr>
      <vt:lpstr>Составление местного бюджета осуществляется на основе: </vt:lpstr>
      <vt:lpstr>Показатели социально-экономического развития МО «Тиинское сельское поселение»</vt:lpstr>
      <vt:lpstr>Крупнейшие налогоплательщики  муниципального образования «Тиинское сельское поселение» Доля в налоговых доходах бюджета МО «Тиинское сельское поселение» за 2023 год, в процентах </vt:lpstr>
      <vt:lpstr>Динамика доходов и расходов бюджета муниципального образования «Тиинское сельское поселение» за 2022-2026  гг                                                                                           тыс.руб.  </vt:lpstr>
      <vt:lpstr>Налоговая политика в 2024 году будет направлена на обеспечение поступлений в консолидированный бюджет района всех доходных источников в запланированных объёмах </vt:lpstr>
      <vt:lpstr>Экономический и налоговый потенциал муниципального образования «Тиинское сельское поселение» формируют: </vt:lpstr>
      <vt:lpstr>Рост бюджетных поступлений планируется достичь  за счёт: </vt:lpstr>
      <vt:lpstr>Динамика налоговых и неналоговых доходов         (2022-2026 гг)                                                                                                                                                                                                            тыс.руб.  </vt:lpstr>
      <vt:lpstr>Структура доходов бюджета  МО «Тиинское сельское поселение» на 2024 год </vt:lpstr>
      <vt:lpstr>Динамика поступлений НДФЛ                                                                                                        тыс.руб.  </vt:lpstr>
      <vt:lpstr>Динамика поступлений  налога на имущество физических лиц                                                                                                                                                                                                               тыс.руб. </vt:lpstr>
      <vt:lpstr>Динамика поступлений  земельного налога                                                                                         тыс.руб.  </vt:lpstr>
      <vt:lpstr>Динамика поступлений от продажи земли                                                                                                                                                                                                                     тыс.руб. </vt:lpstr>
      <vt:lpstr>Динамика доходов от использования  муниципального имущества                                                                                                                                                                                                            тыс.руб.</vt:lpstr>
      <vt:lpstr>Финансовая помощь в доходах местных бюджетов состоит из: </vt:lpstr>
      <vt:lpstr>Динамика безвозмездных поступлений, передаваемых в бюджет  МО «Тиинское сельское поселение» в 2024 году в сравнении с 2023 годом (тыс.руб.) </vt:lpstr>
      <vt:lpstr>Структура доходной части бюджета на 2024 год                                                                                                     (тыс.руб.) </vt:lpstr>
      <vt:lpstr>Всего расходов-14474,9 тыс. рублей</vt:lpstr>
      <vt:lpstr>Доходы бюджета МО «Тиинское сельское поселение»</vt:lpstr>
      <vt:lpstr>Расходы бюджета МО «Тиинское сельское поселение» по Администрации  </vt:lpstr>
      <vt:lpstr>Расходы бюджета МО «Тиинское сельское поселение» на благоустройство </vt:lpstr>
      <vt:lpstr>Муниципальные программы </vt:lpstr>
      <vt:lpstr>Перечень муниципальных программ </vt:lpstr>
      <vt:lpstr>Слайд 26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205</cp:revision>
  <cp:lastPrinted>2021-01-12T08:58:57Z</cp:lastPrinted>
  <dcterms:created xsi:type="dcterms:W3CDTF">2020-10-30T07:25:22Z</dcterms:created>
  <dcterms:modified xsi:type="dcterms:W3CDTF">2024-01-30T09:20:45Z</dcterms:modified>
</cp:coreProperties>
</file>